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66" r:id="rId3"/>
    <p:sldId id="319" r:id="rId4"/>
    <p:sldId id="313" r:id="rId5"/>
    <p:sldId id="261" r:id="rId6"/>
    <p:sldId id="327" r:id="rId7"/>
    <p:sldId id="328" r:id="rId8"/>
    <p:sldId id="320" r:id="rId9"/>
    <p:sldId id="329" r:id="rId10"/>
    <p:sldId id="257" r:id="rId11"/>
    <p:sldId id="310" r:id="rId12"/>
    <p:sldId id="312" r:id="rId13"/>
    <p:sldId id="258" r:id="rId14"/>
    <p:sldId id="276" r:id="rId15"/>
    <p:sldId id="259" r:id="rId16"/>
    <p:sldId id="301" r:id="rId17"/>
    <p:sldId id="275" r:id="rId18"/>
    <p:sldId id="331" r:id="rId19"/>
    <p:sldId id="321" r:id="rId20"/>
    <p:sldId id="315" r:id="rId21"/>
    <p:sldId id="322" r:id="rId22"/>
    <p:sldId id="306" r:id="rId23"/>
    <p:sldId id="288" r:id="rId24"/>
    <p:sldId id="323" r:id="rId25"/>
    <p:sldId id="308" r:id="rId26"/>
    <p:sldId id="324" r:id="rId27"/>
    <p:sldId id="291" r:id="rId28"/>
    <p:sldId id="326" r:id="rId29"/>
    <p:sldId id="292" r:id="rId30"/>
    <p:sldId id="325" r:id="rId31"/>
    <p:sldId id="305" r:id="rId32"/>
    <p:sldId id="330" r:id="rId33"/>
    <p:sldId id="318" r:id="rId34"/>
    <p:sldId id="30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24B86A-094F-5642-A726-9278A5A2657E}">
          <p14:sldIdLst>
            <p14:sldId id="256"/>
          </p14:sldIdLst>
        </p14:section>
        <p14:section name="Untitled Section" id="{D084A5F1-0C3E-C943-A282-041333C34534}">
          <p14:sldIdLst>
            <p14:sldId id="266"/>
            <p14:sldId id="319"/>
            <p14:sldId id="313"/>
          </p14:sldIdLst>
        </p14:section>
        <p14:section name="What and Why" id="{B67AFB48-B38C-4A23-9E6F-97F4E7BBE4FC}">
          <p14:sldIdLst>
            <p14:sldId id="261"/>
            <p14:sldId id="327"/>
            <p14:sldId id="328"/>
          </p14:sldIdLst>
        </p14:section>
        <p14:section name="databricks" id="{7B4F4FFC-7F8A-468C-8E5B-FC30B7E53A27}">
          <p14:sldIdLst>
            <p14:sldId id="320"/>
          </p14:sldIdLst>
        </p14:section>
        <p14:section name="what is scala" id="{784FDA5A-65AC-4FB7-BB2A-A0A833AE47D7}">
          <p14:sldIdLst>
            <p14:sldId id="329"/>
            <p14:sldId id="257"/>
            <p14:sldId id="310"/>
            <p14:sldId id="312"/>
            <p14:sldId id="258"/>
            <p14:sldId id="276"/>
            <p14:sldId id="259"/>
            <p14:sldId id="301"/>
            <p14:sldId id="275"/>
            <p14:sldId id="331"/>
          </p14:sldIdLst>
        </p14:section>
        <p14:section name="basics of scala" id="{409C761A-BB2B-4FDE-AD55-26AFB7426169}">
          <p14:sldIdLst>
            <p14:sldId id="321"/>
            <p14:sldId id="315"/>
            <p14:sldId id="322"/>
            <p14:sldId id="306"/>
            <p14:sldId id="288"/>
            <p14:sldId id="323"/>
            <p14:sldId id="308"/>
            <p14:sldId id="324"/>
            <p14:sldId id="291"/>
            <p14:sldId id="326"/>
            <p14:sldId id="292"/>
            <p14:sldId id="325"/>
            <p14:sldId id="305"/>
            <p14:sldId id="330"/>
          </p14:sldIdLst>
        </p14:section>
        <p14:section name="summary" id="{5B01D3BE-04A5-48DA-AC44-8371CC7798A0}">
          <p14:sldIdLst>
            <p14:sldId id="318"/>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1572" autoAdjust="0"/>
  </p:normalViewPr>
  <p:slideViewPr>
    <p:cSldViewPr snapToGrid="0" snapToObjects="1">
      <p:cViewPr varScale="1">
        <p:scale>
          <a:sx n="71" d="100"/>
          <a:sy n="71" d="100"/>
        </p:scale>
        <p:origin x="955"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endParaRPr lang="en-US" dirty="0"/>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endParaRPr lang="en-US" dirty="0"/>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endParaRPr lang="en-US" dirty="0"/>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endParaRPr lang="en-US" dirty="0"/>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endParaRPr lang="en-US" dirty="0"/>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endParaRPr lang="en-US" dirty="0"/>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8CD2FA5A-FB6C-4080-B47C-9C4A44E0FBA7}" type="presOf" srcId="{F913B5A2-9C94-499D-A608-519981F8CB5C}" destId="{AC735852-55D4-461A-A054-F2F076AD3718}" srcOrd="0" destOrd="0" presId="urn:microsoft.com/office/officeart/2018/2/layout/IconVerticalSolidList"/>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endParaRPr lang="en-US" sz="1900" kern="1200" dirty="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29A80-5AD6-8349-B8BA-1305BCA3B014}"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3D1A-4D93-DF43-AFE6-E644591B621C}" type="slidenum">
              <a:rPr lang="en-US" smtClean="0"/>
              <a:t>‹#›</a:t>
            </a:fld>
            <a:endParaRPr lang="en-US"/>
          </a:p>
        </p:txBody>
      </p:sp>
    </p:spTree>
    <p:extLst>
      <p:ext uri="{BB962C8B-B14F-4D97-AF65-F5344CB8AC3E}">
        <p14:creationId xmlns:p14="http://schemas.microsoft.com/office/powerpoint/2010/main" val="372853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Spark &amp; Databricks is written in Scala under the hood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It is inevitable you will have to work with Scala at some point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Common packages written in Scala</a:t>
            </a:r>
          </a:p>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6</a:t>
            </a:fld>
            <a:endParaRPr lang="en-US"/>
          </a:p>
        </p:txBody>
      </p:sp>
    </p:spTree>
    <p:extLst>
      <p:ext uri="{BB962C8B-B14F-4D97-AF65-F5344CB8AC3E}">
        <p14:creationId xmlns:p14="http://schemas.microsoft.com/office/powerpoint/2010/main" val="395892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 GFS Released. Google were facing a problem in that they simply couldn’t find disks big enough and fast enough to store all the data they had. They came up with a master plan to “chunk” files up and spread it across multiple disks! This became HDFS - the tech that’s inside blob storage, Amazon S3 buckets and Data Lake Store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2 - Now that data was nicely distributed, they still had the problem that a single computer had to read all of those distributed chunks. They had essentially removed the I/O bottleneck and replaced it with a compute one! Google came out with the MapReduce papers which essentially did the same distribution but for a compute - taking a query/transformation/compute task, breaking it up into different parts and giving it to lots of different servers, each to perform their own chunk.</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3 - Both MapReduce, HDFS and a bunch of other stuff was donated to the Apache foundation and became the open sourced project known as Apache Hadoop. There’s a WHOLE TON of different projects, languages, </a:t>
            </a:r>
            <a:r>
              <a:rPr lang="en-GB" sz="1200" kern="1200" dirty="0" err="1">
                <a:solidFill>
                  <a:schemeClr val="tx1"/>
                </a:solidFill>
                <a:effectLst/>
                <a:latin typeface="+mn-lt"/>
                <a:ea typeface="+mn-ea"/>
                <a:cs typeface="+mn-cs"/>
              </a:rPr>
              <a:t>framesworks</a:t>
            </a:r>
            <a:r>
              <a:rPr lang="en-GB" sz="1200" kern="1200" dirty="0">
                <a:solidFill>
                  <a:schemeClr val="tx1"/>
                </a:solidFill>
                <a:effectLst/>
                <a:latin typeface="+mn-lt"/>
                <a:ea typeface="+mn-ea"/>
                <a:cs typeface="+mn-cs"/>
              </a:rPr>
              <a:t> etc that now surround it, but the ideas of </a:t>
            </a:r>
            <a:r>
              <a:rPr lang="en-GB" sz="1200" kern="1200" dirty="0" err="1">
                <a:solidFill>
                  <a:schemeClr val="tx1"/>
                </a:solidFill>
                <a:effectLst/>
                <a:latin typeface="+mn-lt"/>
                <a:ea typeface="+mn-ea"/>
                <a:cs typeface="+mn-cs"/>
              </a:rPr>
              <a:t>mapreduce</a:t>
            </a:r>
            <a:r>
              <a:rPr lang="en-GB" sz="1200" kern="1200" dirty="0">
                <a:solidFill>
                  <a:schemeClr val="tx1"/>
                </a:solidFill>
                <a:effectLst/>
                <a:latin typeface="+mn-lt"/>
                <a:ea typeface="+mn-ea"/>
                <a:cs typeface="+mn-cs"/>
              </a:rPr>
              <a:t> and HDFS are central to most of it…</a:t>
            </a:r>
          </a:p>
          <a:p>
            <a:r>
              <a:rPr lang="en-GB" sz="1200" kern="1200" dirty="0">
                <a:solidFill>
                  <a:schemeClr val="tx1"/>
                </a:solidFill>
                <a:effectLst/>
                <a:latin typeface="+mn-lt"/>
                <a:ea typeface="+mn-ea"/>
                <a:cs typeface="+mn-cs"/>
              </a:rPr>
              <a:t>But there’s a problem…</a:t>
            </a:r>
          </a:p>
          <a:p>
            <a:r>
              <a:rPr lang="en-GB" sz="1200" kern="1200" dirty="0">
                <a:solidFill>
                  <a:schemeClr val="tx1"/>
                </a:solidFill>
                <a:effectLst/>
                <a:latin typeface="+mn-lt"/>
                <a:ea typeface="+mn-ea"/>
                <a:cs typeface="+mn-cs"/>
              </a:rPr>
              <a:t>MapReduce relies on putting the data down after each step. It’s very, very chatty with the disks, so despite the amount of parallelism, it’s not that fast. And it’s pretty hard to use, there’s a big tech barrier to getting started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4 - So, this guy, </a:t>
            </a:r>
            <a:r>
              <a:rPr lang="en-GB" sz="1200" kern="1200" dirty="0" err="1">
                <a:solidFill>
                  <a:schemeClr val="tx1"/>
                </a:solidFill>
                <a:effectLst/>
                <a:latin typeface="+mn-lt"/>
                <a:ea typeface="+mn-ea"/>
                <a:cs typeface="+mn-cs"/>
              </a:rPr>
              <a:t>Matei</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Zaharia</a:t>
            </a:r>
            <a:r>
              <a:rPr lang="en-GB" sz="1200" kern="1200" dirty="0">
                <a:solidFill>
                  <a:schemeClr val="tx1"/>
                </a:solidFill>
                <a:effectLst/>
                <a:latin typeface="+mn-lt"/>
                <a:ea typeface="+mn-ea"/>
                <a:cs typeface="+mn-cs"/>
              </a:rPr>
              <a:t>, along with colleagues in UC Berkley College, invented a thing called Spark. Doing a very similar thing to MapReduce but with two very important differences:</a:t>
            </a:r>
          </a:p>
          <a:p>
            <a:r>
              <a:rPr lang="en-GB" sz="1200" kern="1200" dirty="0">
                <a:solidFill>
                  <a:schemeClr val="tx1"/>
                </a:solidFill>
                <a:effectLst/>
                <a:latin typeface="+mn-lt"/>
                <a:ea typeface="+mn-ea"/>
                <a:cs typeface="+mn-cs"/>
              </a:rPr>
              <a:t>A - Implementing a lazy executor, working out the most efficient way to do things and chaining tasks together</a:t>
            </a:r>
          </a:p>
          <a:p>
            <a:r>
              <a:rPr lang="en-GB" sz="1200" kern="1200" dirty="0">
                <a:solidFill>
                  <a:schemeClr val="tx1"/>
                </a:solidFill>
                <a:effectLst/>
                <a:latin typeface="+mn-lt"/>
                <a:ea typeface="+mn-ea"/>
                <a:cs typeface="+mn-cs"/>
              </a:rPr>
              <a:t>B - Doing it all IN MEMORY. Which is a </a:t>
            </a:r>
            <a:r>
              <a:rPr lang="en-GB" sz="1200" kern="1200" dirty="0" err="1">
                <a:solidFill>
                  <a:schemeClr val="tx1"/>
                </a:solidFill>
                <a:effectLst/>
                <a:latin typeface="+mn-lt"/>
                <a:ea typeface="+mn-ea"/>
                <a:cs typeface="+mn-cs"/>
              </a:rPr>
              <a:t>helluva</a:t>
            </a:r>
            <a:r>
              <a:rPr lang="en-GB" sz="1200" kern="1200" dirty="0">
                <a:solidFill>
                  <a:schemeClr val="tx1"/>
                </a:solidFill>
                <a:effectLst/>
                <a:latin typeface="+mn-lt"/>
                <a:ea typeface="+mn-ea"/>
                <a:cs typeface="+mn-cs"/>
              </a:rPr>
              <a:t> lot faster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5 - The guys they donated Spark to the apache foundation, making it completely open source</a:t>
            </a:r>
          </a:p>
          <a:p>
            <a:r>
              <a:rPr lang="en-GB" sz="1200" kern="1200" dirty="0">
                <a:solidFill>
                  <a:schemeClr val="tx1"/>
                </a:solidFill>
                <a:effectLst/>
                <a:latin typeface="+mn-lt"/>
                <a:ea typeface="+mn-ea"/>
                <a:cs typeface="+mn-cs"/>
              </a:rPr>
              <a:t>But what do you do if you’ve invented an open source product and given it freely to the world?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6 - You start a company that makes a premium version of it. And that’s what happened, Databricks was formed by the guys who invented Spark, and they are still streaks ahead. Databricks has it’s own spark runtime with a whole bunch of extra features, performance optimisations and general improvements.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2012 Python, R SQL,         ML, Graphs and Streaming</a:t>
            </a:r>
          </a:p>
          <a:p>
            <a:r>
              <a:rPr lang="en-GB" sz="1200" kern="1200">
                <a:solidFill>
                  <a:schemeClr val="tx1"/>
                </a:solidFill>
                <a:effectLst/>
                <a:latin typeface="+mn-lt"/>
                <a:ea typeface="+mn-ea"/>
                <a:cs typeface="+mn-cs"/>
              </a:rPr>
              <a:t>Photon</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8</a:t>
            </a:fld>
            <a:endParaRPr lang="en-US"/>
          </a:p>
        </p:txBody>
      </p:sp>
    </p:spTree>
    <p:extLst>
      <p:ext uri="{BB962C8B-B14F-4D97-AF65-F5344CB8AC3E}">
        <p14:creationId xmlns:p14="http://schemas.microsoft.com/office/powerpoint/2010/main" val="325883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Transferable, portable skills in their day job, Competitive skill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Scala is multipurpose, meaning you can use if for anything from a simple web app to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has a solid community behind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is Type safe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Learn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15</a:t>
            </a:fld>
            <a:endParaRPr lang="en-US"/>
          </a:p>
        </p:txBody>
      </p:sp>
    </p:spTree>
    <p:extLst>
      <p:ext uri="{BB962C8B-B14F-4D97-AF65-F5344CB8AC3E}">
        <p14:creationId xmlns:p14="http://schemas.microsoft.com/office/powerpoint/2010/main" val="2510505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203D1A-4D93-DF43-AFE6-E644591B621C}" type="slidenum">
              <a:rPr lang="en-US" smtClean="0"/>
              <a:t>18</a:t>
            </a:fld>
            <a:endParaRPr lang="en-US"/>
          </a:p>
        </p:txBody>
      </p:sp>
    </p:spTree>
    <p:extLst>
      <p:ext uri="{BB962C8B-B14F-4D97-AF65-F5344CB8AC3E}">
        <p14:creationId xmlns:p14="http://schemas.microsoft.com/office/powerpoint/2010/main" val="610588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6/24/2020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scala.world/" TargetMode="External"/><Relationship Id="rId3" Type="http://schemas.openxmlformats.org/officeDocument/2006/relationships/hyperlink" Target="https://scala.epfl.ch/" TargetMode="External"/><Relationship Id="rId7" Type="http://schemas.openxmlformats.org/officeDocument/2006/relationships/hyperlink" Target="https://scaladays.org/" TargetMode="External"/><Relationship Id="rId2" Type="http://schemas.openxmlformats.org/officeDocument/2006/relationships/hyperlink" Target="https://www.scala-exercises.org/" TargetMode="External"/><Relationship Id="rId1" Type="http://schemas.openxmlformats.org/officeDocument/2006/relationships/slideLayout" Target="../slideLayouts/slideLayout2.xml"/><Relationship Id="rId6" Type="http://schemas.openxmlformats.org/officeDocument/2006/relationships/hyperlink" Target="https://medium.com/disney-streaming/tagged/thisweekinscala" TargetMode="External"/><Relationship Id="rId5" Type="http://schemas.openxmlformats.org/officeDocument/2006/relationships/hyperlink" Target="https://typelevel.org/cats/" TargetMode="External"/><Relationship Id="rId4" Type="http://schemas.openxmlformats.org/officeDocument/2006/relationships/hyperlink" Target="https://www.coursera.org/specializations/scal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github.com/AnnaWykes/taking-the-scary-out-of-scala" TargetMode="External"/><Relationship Id="rId1" Type="http://schemas.openxmlformats.org/officeDocument/2006/relationships/slideLayout" Target="../slideLayouts/slideLayout2.xml"/><Relationship Id="rId5" Type="http://schemas.openxmlformats.org/officeDocument/2006/relationships/image" Target="../media/image54.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a:xfrm>
            <a:off x="2247900" y="1776699"/>
            <a:ext cx="8912225" cy="2421464"/>
          </a:xfrm>
        </p:spPr>
        <p:txBody>
          <a:bodyPr/>
          <a:lstStyle/>
          <a:p>
            <a:r>
              <a:rPr lang="en-US" dirty="0"/>
              <a:t>Taking the Scary out of Scala</a:t>
            </a:r>
          </a:p>
        </p:txBody>
      </p:sp>
      <p:sp>
        <p:nvSpPr>
          <p:cNvPr id="4" name="TextBox 3">
            <a:extLst>
              <a:ext uri="{FF2B5EF4-FFF2-40B4-BE49-F238E27FC236}">
                <a16:creationId xmlns:a16="http://schemas.microsoft.com/office/drawing/2014/main" id="{A235421D-D55E-4C4B-9584-63A7C75CD844}"/>
              </a:ext>
            </a:extLst>
          </p:cNvPr>
          <p:cNvSpPr txBox="1"/>
          <p:nvPr/>
        </p:nvSpPr>
        <p:spPr>
          <a:xfrm>
            <a:off x="2911139" y="5813865"/>
            <a:ext cx="3709413" cy="646331"/>
          </a:xfrm>
          <a:prstGeom prst="rect">
            <a:avLst/>
          </a:prstGeom>
          <a:noFill/>
        </p:spPr>
        <p:txBody>
          <a:bodyPr wrap="none" rtlCol="0">
            <a:spAutoFit/>
          </a:bodyPr>
          <a:lstStyle/>
          <a:p>
            <a:r>
              <a:rPr lang="en-US" dirty="0"/>
              <a:t>Anna-Maria Wykes </a:t>
            </a:r>
          </a:p>
          <a:p>
            <a:r>
              <a:rPr lang="en-US" dirty="0"/>
              <a:t>Data Engineering &amp; Cloud Consultant </a:t>
            </a:r>
          </a:p>
        </p:txBody>
      </p:sp>
      <p:pic>
        <p:nvPicPr>
          <p:cNvPr id="5" name="Picture 4">
            <a:extLst>
              <a:ext uri="{FF2B5EF4-FFF2-40B4-BE49-F238E27FC236}">
                <a16:creationId xmlns:a16="http://schemas.microsoft.com/office/drawing/2014/main" id="{36C6F615-4493-404E-84D2-A2E2EDA4D5E0}"/>
              </a:ext>
            </a:extLst>
          </p:cNvPr>
          <p:cNvPicPr>
            <a:picLocks noChangeAspect="1"/>
          </p:cNvPicPr>
          <p:nvPr/>
        </p:nvPicPr>
        <p:blipFill>
          <a:blip r:embed="rId2"/>
          <a:stretch>
            <a:fillRect/>
          </a:stretch>
        </p:blipFill>
        <p:spPr>
          <a:xfrm>
            <a:off x="363415" y="5673723"/>
            <a:ext cx="2371879" cy="926614"/>
          </a:xfrm>
          <a:prstGeom prst="rect">
            <a:avLst/>
          </a:prstGeom>
          <a:solidFill>
            <a:schemeClr val="tx1"/>
          </a:solidFill>
        </p:spPr>
      </p:pic>
      <p:sp>
        <p:nvSpPr>
          <p:cNvPr id="7" name="Subtitle 6">
            <a:extLst>
              <a:ext uri="{FF2B5EF4-FFF2-40B4-BE49-F238E27FC236}">
                <a16:creationId xmlns:a16="http://schemas.microsoft.com/office/drawing/2014/main" id="{A40D39C4-FA60-4FE6-BAB9-D66411D9EF9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9"/>
            <a:ext cx="3211517" cy="1999958"/>
          </a:xfrm>
        </p:spPr>
        <p:txBody>
          <a:bodyPr>
            <a:normAutofit/>
          </a:bodyPr>
          <a:lstStyle/>
          <a:p>
            <a:r>
              <a:rPr lang="en-US" dirty="0">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3" name="TextBox 2">
            <a:extLst>
              <a:ext uri="{FF2B5EF4-FFF2-40B4-BE49-F238E27FC236}">
                <a16:creationId xmlns:a16="http://schemas.microsoft.com/office/drawing/2014/main" id="{9D633CEF-7EA2-4E60-833A-15AD3BF8961A}"/>
              </a:ext>
            </a:extLst>
          </p:cNvPr>
          <p:cNvSpPr txBox="1"/>
          <p:nvPr/>
        </p:nvSpPr>
        <p:spPr>
          <a:xfrm>
            <a:off x="5649432" y="1672856"/>
            <a:ext cx="5767861" cy="369332"/>
          </a:xfrm>
          <a:prstGeom prst="rect">
            <a:avLst/>
          </a:prstGeom>
          <a:noFill/>
        </p:spPr>
        <p:txBody>
          <a:bodyPr wrap="none" rtlCol="0">
            <a:spAutoFit/>
          </a:bodyPr>
          <a:lstStyle/>
          <a:p>
            <a:r>
              <a:rPr lang="en-GB" b="1" dirty="0"/>
              <a:t>Object Orientated </a:t>
            </a:r>
            <a:r>
              <a:rPr lang="en-GB" dirty="0"/>
              <a:t>and </a:t>
            </a:r>
            <a:r>
              <a:rPr lang="en-GB" b="1" dirty="0"/>
              <a:t>Functional </a:t>
            </a:r>
            <a:r>
              <a:rPr lang="en-GB" dirty="0"/>
              <a:t>programming paradigms </a:t>
            </a:r>
          </a:p>
        </p:txBody>
      </p:sp>
      <p:sp>
        <p:nvSpPr>
          <p:cNvPr id="4" name="TextBox 3">
            <a:extLst>
              <a:ext uri="{FF2B5EF4-FFF2-40B4-BE49-F238E27FC236}">
                <a16:creationId xmlns:a16="http://schemas.microsoft.com/office/drawing/2014/main" id="{9C15A5E0-23C7-4460-AB95-AAA66978B1A1}"/>
              </a:ext>
            </a:extLst>
          </p:cNvPr>
          <p:cNvSpPr txBox="1"/>
          <p:nvPr/>
        </p:nvSpPr>
        <p:spPr>
          <a:xfrm>
            <a:off x="5637062" y="2531236"/>
            <a:ext cx="5106526" cy="923330"/>
          </a:xfrm>
          <a:prstGeom prst="rect">
            <a:avLst/>
          </a:prstGeom>
          <a:noFill/>
        </p:spPr>
        <p:txBody>
          <a:bodyPr wrap="none" rtlCol="0">
            <a:spAutoFit/>
          </a:bodyPr>
          <a:lstStyle/>
          <a:p>
            <a:r>
              <a:rPr lang="en-GB" dirty="0"/>
              <a:t>What is </a:t>
            </a:r>
            <a:r>
              <a:rPr lang="en-GB" b="1" dirty="0"/>
              <a:t>Scala used for</a:t>
            </a:r>
            <a:r>
              <a:rPr lang="en-GB" dirty="0"/>
              <a:t>? A lot of things, ranging from </a:t>
            </a:r>
          </a:p>
          <a:p>
            <a:r>
              <a:rPr lang="en-GB" b="1" dirty="0"/>
              <a:t>Machine Learning </a:t>
            </a:r>
            <a:r>
              <a:rPr lang="en-GB" dirty="0"/>
              <a:t>to </a:t>
            </a:r>
            <a:r>
              <a:rPr lang="en-GB" b="1" dirty="0"/>
              <a:t>Web Apps</a:t>
            </a:r>
          </a:p>
          <a:p>
            <a:endParaRPr lang="en-GB" dirty="0"/>
          </a:p>
        </p:txBody>
      </p:sp>
      <p:sp>
        <p:nvSpPr>
          <p:cNvPr id="6" name="Rectangle 5">
            <a:extLst>
              <a:ext uri="{FF2B5EF4-FFF2-40B4-BE49-F238E27FC236}">
                <a16:creationId xmlns:a16="http://schemas.microsoft.com/office/drawing/2014/main" id="{2251E400-8B71-4F73-8ECD-C544FD108FB5}"/>
              </a:ext>
            </a:extLst>
          </p:cNvPr>
          <p:cNvSpPr/>
          <p:nvPr/>
        </p:nvSpPr>
        <p:spPr>
          <a:xfrm>
            <a:off x="5636026" y="3770395"/>
            <a:ext cx="6096000" cy="923330"/>
          </a:xfrm>
          <a:prstGeom prst="rect">
            <a:avLst/>
          </a:prstGeom>
        </p:spPr>
        <p:txBody>
          <a:bodyPr>
            <a:spAutoFit/>
          </a:bodyPr>
          <a:lstStyle/>
          <a:p>
            <a:pPr lvl="0"/>
            <a:r>
              <a:rPr lang="en-GB" i="1" dirty="0"/>
              <a:t>The name Scala stands for “scalable language.” The language is so named because it was designed to grow with the demands of its users</a:t>
            </a:r>
          </a:p>
        </p:txBody>
      </p:sp>
      <p:pic>
        <p:nvPicPr>
          <p:cNvPr id="13" name="Picture 4" descr="Scala (programming language) - Wikipedia">
            <a:extLst>
              <a:ext uri="{FF2B5EF4-FFF2-40B4-BE49-F238E27FC236}">
                <a16:creationId xmlns:a16="http://schemas.microsoft.com/office/drawing/2014/main" id="{F95E7728-8056-4039-8B2A-CDF0A4F46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709" y="4271703"/>
            <a:ext cx="3211517" cy="131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497-AB03-734F-A2A7-435DE79B77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10AC7-81C0-6B47-B671-FD2E9EBC7C1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6A48D56-1447-5D4F-B966-7D21369E1B99}"/>
              </a:ext>
            </a:extLst>
          </p:cNvPr>
          <p:cNvPicPr>
            <a:picLocks noChangeAspect="1"/>
          </p:cNvPicPr>
          <p:nvPr/>
        </p:nvPicPr>
        <p:blipFill>
          <a:blip r:embed="rId2"/>
          <a:stretch>
            <a:fillRect/>
          </a:stretch>
        </p:blipFill>
        <p:spPr>
          <a:xfrm>
            <a:off x="2021958" y="788137"/>
            <a:ext cx="7196470" cy="5397353"/>
          </a:xfrm>
          <a:prstGeom prst="rect">
            <a:avLst/>
          </a:prstGeom>
        </p:spPr>
      </p:pic>
    </p:spTree>
    <p:extLst>
      <p:ext uri="{BB962C8B-B14F-4D97-AF65-F5344CB8AC3E}">
        <p14:creationId xmlns:p14="http://schemas.microsoft.com/office/powerpoint/2010/main" val="197171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78EB-F5CF-674F-BF92-154CD7BA3DFC}"/>
              </a:ext>
            </a:extLst>
          </p:cNvPr>
          <p:cNvSpPr>
            <a:spLocks noGrp="1"/>
          </p:cNvSpPr>
          <p:nvPr>
            <p:ph type="title"/>
          </p:nvPr>
        </p:nvSpPr>
        <p:spPr>
          <a:xfrm>
            <a:off x="685801" y="609600"/>
            <a:ext cx="5218813" cy="1456267"/>
          </a:xfrm>
        </p:spPr>
        <p:txBody>
          <a:bodyPr/>
          <a:lstStyle/>
          <a:p>
            <a:r>
              <a:rPr lang="en-US" dirty="0"/>
              <a:t>The ultimate </a:t>
            </a:r>
            <a:br>
              <a:rPr lang="en-US" dirty="0"/>
            </a:br>
            <a:r>
              <a:rPr lang="en-US" dirty="0"/>
              <a:t>teaching language?</a:t>
            </a:r>
          </a:p>
        </p:txBody>
      </p:sp>
      <p:pic>
        <p:nvPicPr>
          <p:cNvPr id="6" name="Picture 5">
            <a:extLst>
              <a:ext uri="{FF2B5EF4-FFF2-40B4-BE49-F238E27FC236}">
                <a16:creationId xmlns:a16="http://schemas.microsoft.com/office/drawing/2014/main" id="{1455A665-116A-48BF-8DEB-FF51A579D108}"/>
              </a:ext>
            </a:extLst>
          </p:cNvPr>
          <p:cNvPicPr>
            <a:picLocks noChangeAspect="1"/>
          </p:cNvPicPr>
          <p:nvPr/>
        </p:nvPicPr>
        <p:blipFill>
          <a:blip r:embed="rId2"/>
          <a:stretch>
            <a:fillRect/>
          </a:stretch>
        </p:blipFill>
        <p:spPr>
          <a:xfrm>
            <a:off x="5820828" y="860539"/>
            <a:ext cx="5551651" cy="5246825"/>
          </a:xfrm>
          <a:prstGeom prst="rect">
            <a:avLst/>
          </a:prstGeom>
          <a:solidFill>
            <a:schemeClr val="tx1"/>
          </a:solidFill>
        </p:spPr>
      </p:pic>
      <p:sp>
        <p:nvSpPr>
          <p:cNvPr id="7" name="TextBox 6">
            <a:extLst>
              <a:ext uri="{FF2B5EF4-FFF2-40B4-BE49-F238E27FC236}">
                <a16:creationId xmlns:a16="http://schemas.microsoft.com/office/drawing/2014/main" id="{DCACD250-CAED-4A89-8237-BAF17232D846}"/>
              </a:ext>
            </a:extLst>
          </p:cNvPr>
          <p:cNvSpPr txBox="1"/>
          <p:nvPr/>
        </p:nvSpPr>
        <p:spPr>
          <a:xfrm>
            <a:off x="8176107" y="2117403"/>
            <a:ext cx="667170" cy="400110"/>
          </a:xfrm>
          <a:prstGeom prst="rect">
            <a:avLst/>
          </a:prstGeom>
          <a:noFill/>
        </p:spPr>
        <p:txBody>
          <a:bodyPr wrap="none" rtlCol="0">
            <a:spAutoFit/>
          </a:bodyPr>
          <a:lstStyle/>
          <a:p>
            <a:r>
              <a:rPr lang="en-GB" sz="2000" b="1" dirty="0">
                <a:solidFill>
                  <a:schemeClr val="bg1"/>
                </a:solidFill>
              </a:rPr>
              <a:t>OOP</a:t>
            </a:r>
          </a:p>
        </p:txBody>
      </p:sp>
      <p:sp>
        <p:nvSpPr>
          <p:cNvPr id="8" name="TextBox 7">
            <a:extLst>
              <a:ext uri="{FF2B5EF4-FFF2-40B4-BE49-F238E27FC236}">
                <a16:creationId xmlns:a16="http://schemas.microsoft.com/office/drawing/2014/main" id="{D1E6CD02-1EF9-406E-B299-CC0A55D48376}"/>
              </a:ext>
            </a:extLst>
          </p:cNvPr>
          <p:cNvSpPr txBox="1"/>
          <p:nvPr/>
        </p:nvSpPr>
        <p:spPr>
          <a:xfrm>
            <a:off x="9504327" y="1039519"/>
            <a:ext cx="637290" cy="400110"/>
          </a:xfrm>
          <a:prstGeom prst="rect">
            <a:avLst/>
          </a:prstGeom>
          <a:noFill/>
        </p:spPr>
        <p:txBody>
          <a:bodyPr wrap="none" rtlCol="0">
            <a:spAutoFit/>
          </a:bodyPr>
          <a:lstStyle/>
          <a:p>
            <a:r>
              <a:rPr lang="en-GB" sz="2000" b="1" dirty="0">
                <a:solidFill>
                  <a:schemeClr val="bg1"/>
                </a:solidFill>
              </a:rPr>
              <a:t>Java</a:t>
            </a:r>
          </a:p>
        </p:txBody>
      </p:sp>
      <p:sp>
        <p:nvSpPr>
          <p:cNvPr id="9" name="TextBox 8">
            <a:extLst>
              <a:ext uri="{FF2B5EF4-FFF2-40B4-BE49-F238E27FC236}">
                <a16:creationId xmlns:a16="http://schemas.microsoft.com/office/drawing/2014/main" id="{A0A1EA07-96DC-448E-B9B7-7F363C53285C}"/>
              </a:ext>
            </a:extLst>
          </p:cNvPr>
          <p:cNvSpPr txBox="1"/>
          <p:nvPr/>
        </p:nvSpPr>
        <p:spPr>
          <a:xfrm>
            <a:off x="8098657" y="5353020"/>
            <a:ext cx="1245406" cy="400110"/>
          </a:xfrm>
          <a:prstGeom prst="rect">
            <a:avLst/>
          </a:prstGeom>
          <a:noFill/>
        </p:spPr>
        <p:txBody>
          <a:bodyPr wrap="none" rtlCol="0">
            <a:spAutoFit/>
          </a:bodyPr>
          <a:lstStyle/>
          <a:p>
            <a:r>
              <a:rPr lang="en-GB" sz="2000" b="1" dirty="0">
                <a:solidFill>
                  <a:schemeClr val="bg1"/>
                </a:solidFill>
              </a:rPr>
              <a:t>JavaScript</a:t>
            </a:r>
          </a:p>
        </p:txBody>
      </p:sp>
      <p:sp>
        <p:nvSpPr>
          <p:cNvPr id="10" name="TextBox 9">
            <a:extLst>
              <a:ext uri="{FF2B5EF4-FFF2-40B4-BE49-F238E27FC236}">
                <a16:creationId xmlns:a16="http://schemas.microsoft.com/office/drawing/2014/main" id="{28A1D4E0-2F1E-46FC-A923-D1F14A35A0C6}"/>
              </a:ext>
            </a:extLst>
          </p:cNvPr>
          <p:cNvSpPr txBox="1"/>
          <p:nvPr/>
        </p:nvSpPr>
        <p:spPr>
          <a:xfrm rot="19966090">
            <a:off x="6042150" y="1733311"/>
            <a:ext cx="2725514" cy="707886"/>
          </a:xfrm>
          <a:prstGeom prst="rect">
            <a:avLst/>
          </a:prstGeom>
          <a:noFill/>
        </p:spPr>
        <p:txBody>
          <a:bodyPr wrap="square" rtlCol="0">
            <a:spAutoFit/>
          </a:bodyPr>
          <a:lstStyle/>
          <a:p>
            <a:r>
              <a:rPr lang="en-GB" sz="2000" dirty="0">
                <a:solidFill>
                  <a:schemeClr val="bg1"/>
                </a:solidFill>
              </a:rPr>
              <a:t>Procedural Programming</a:t>
            </a:r>
          </a:p>
        </p:txBody>
      </p:sp>
      <p:sp>
        <p:nvSpPr>
          <p:cNvPr id="11" name="TextBox 10">
            <a:extLst>
              <a:ext uri="{FF2B5EF4-FFF2-40B4-BE49-F238E27FC236}">
                <a16:creationId xmlns:a16="http://schemas.microsoft.com/office/drawing/2014/main" id="{1970A6AC-817E-4544-A826-F13D6C1229EA}"/>
              </a:ext>
            </a:extLst>
          </p:cNvPr>
          <p:cNvSpPr txBox="1"/>
          <p:nvPr/>
        </p:nvSpPr>
        <p:spPr>
          <a:xfrm>
            <a:off x="7056402" y="1108605"/>
            <a:ext cx="947632" cy="400110"/>
          </a:xfrm>
          <a:prstGeom prst="rect">
            <a:avLst/>
          </a:prstGeom>
          <a:noFill/>
        </p:spPr>
        <p:txBody>
          <a:bodyPr wrap="none" rtlCol="0">
            <a:spAutoFit/>
          </a:bodyPr>
          <a:lstStyle/>
          <a:p>
            <a:r>
              <a:rPr lang="en-GB" sz="2000" b="1" dirty="0">
                <a:solidFill>
                  <a:schemeClr val="bg1"/>
                </a:solidFill>
              </a:rPr>
              <a:t>Python</a:t>
            </a:r>
          </a:p>
        </p:txBody>
      </p:sp>
      <p:sp>
        <p:nvSpPr>
          <p:cNvPr id="12" name="TextBox 11">
            <a:extLst>
              <a:ext uri="{FF2B5EF4-FFF2-40B4-BE49-F238E27FC236}">
                <a16:creationId xmlns:a16="http://schemas.microsoft.com/office/drawing/2014/main" id="{59B89A6E-36BC-44A3-8D79-6E44F5F7660B}"/>
              </a:ext>
            </a:extLst>
          </p:cNvPr>
          <p:cNvSpPr txBox="1"/>
          <p:nvPr/>
        </p:nvSpPr>
        <p:spPr>
          <a:xfrm rot="268719">
            <a:off x="9401254" y="1508715"/>
            <a:ext cx="1480726" cy="400110"/>
          </a:xfrm>
          <a:prstGeom prst="rect">
            <a:avLst/>
          </a:prstGeom>
          <a:noFill/>
        </p:spPr>
        <p:txBody>
          <a:bodyPr wrap="none" rtlCol="0">
            <a:spAutoFit/>
          </a:bodyPr>
          <a:lstStyle/>
          <a:p>
            <a:r>
              <a:rPr lang="en-GB" sz="2000" dirty="0">
                <a:solidFill>
                  <a:schemeClr val="bg1"/>
                </a:solidFill>
              </a:rPr>
              <a:t>Compilation</a:t>
            </a:r>
          </a:p>
        </p:txBody>
      </p:sp>
      <p:sp>
        <p:nvSpPr>
          <p:cNvPr id="13" name="TextBox 12">
            <a:extLst>
              <a:ext uri="{FF2B5EF4-FFF2-40B4-BE49-F238E27FC236}">
                <a16:creationId xmlns:a16="http://schemas.microsoft.com/office/drawing/2014/main" id="{E95229B4-66BE-464E-B8E4-939A60A133F3}"/>
              </a:ext>
            </a:extLst>
          </p:cNvPr>
          <p:cNvSpPr txBox="1"/>
          <p:nvPr/>
        </p:nvSpPr>
        <p:spPr>
          <a:xfrm rot="268719">
            <a:off x="9337321" y="1827524"/>
            <a:ext cx="1413016" cy="400110"/>
          </a:xfrm>
          <a:prstGeom prst="rect">
            <a:avLst/>
          </a:prstGeom>
          <a:noFill/>
        </p:spPr>
        <p:txBody>
          <a:bodyPr wrap="none" rtlCol="0">
            <a:spAutoFit/>
          </a:bodyPr>
          <a:lstStyle/>
          <a:p>
            <a:r>
              <a:rPr lang="en-GB" sz="2000" dirty="0">
                <a:solidFill>
                  <a:schemeClr val="bg1"/>
                </a:solidFill>
              </a:rPr>
              <a:t>Static Types</a:t>
            </a:r>
          </a:p>
        </p:txBody>
      </p:sp>
      <p:sp>
        <p:nvSpPr>
          <p:cNvPr id="14" name="TextBox 13">
            <a:extLst>
              <a:ext uri="{FF2B5EF4-FFF2-40B4-BE49-F238E27FC236}">
                <a16:creationId xmlns:a16="http://schemas.microsoft.com/office/drawing/2014/main" id="{CF80C9E1-080E-4B69-B168-ABA875B480B6}"/>
              </a:ext>
            </a:extLst>
          </p:cNvPr>
          <p:cNvSpPr txBox="1"/>
          <p:nvPr/>
        </p:nvSpPr>
        <p:spPr>
          <a:xfrm rot="449188">
            <a:off x="9266135" y="2320059"/>
            <a:ext cx="1802801" cy="400110"/>
          </a:xfrm>
          <a:prstGeom prst="rect">
            <a:avLst/>
          </a:prstGeom>
          <a:noFill/>
        </p:spPr>
        <p:txBody>
          <a:bodyPr wrap="none" rtlCol="0">
            <a:spAutoFit/>
          </a:bodyPr>
          <a:lstStyle/>
          <a:p>
            <a:r>
              <a:rPr lang="en-GB" sz="2000" dirty="0">
                <a:solidFill>
                  <a:schemeClr val="bg1"/>
                </a:solidFill>
              </a:rPr>
              <a:t>Data Structures</a:t>
            </a:r>
          </a:p>
        </p:txBody>
      </p:sp>
      <p:sp>
        <p:nvSpPr>
          <p:cNvPr id="15" name="TextBox 14">
            <a:extLst>
              <a:ext uri="{FF2B5EF4-FFF2-40B4-BE49-F238E27FC236}">
                <a16:creationId xmlns:a16="http://schemas.microsoft.com/office/drawing/2014/main" id="{8F0B0701-6958-4F6C-9B1C-B0E32B5B7801}"/>
              </a:ext>
            </a:extLst>
          </p:cNvPr>
          <p:cNvSpPr txBox="1"/>
          <p:nvPr/>
        </p:nvSpPr>
        <p:spPr>
          <a:xfrm rot="1058540">
            <a:off x="9312925" y="2782666"/>
            <a:ext cx="1811843" cy="400110"/>
          </a:xfrm>
          <a:prstGeom prst="rect">
            <a:avLst/>
          </a:prstGeom>
          <a:noFill/>
        </p:spPr>
        <p:txBody>
          <a:bodyPr wrap="none" rtlCol="0">
            <a:spAutoFit/>
          </a:bodyPr>
          <a:lstStyle/>
          <a:p>
            <a:r>
              <a:rPr lang="en-GB" sz="2000" dirty="0">
                <a:solidFill>
                  <a:schemeClr val="bg1"/>
                </a:solidFill>
              </a:rPr>
              <a:t>Design Patterns</a:t>
            </a:r>
          </a:p>
        </p:txBody>
      </p:sp>
      <p:sp>
        <p:nvSpPr>
          <p:cNvPr id="16" name="TextBox 15">
            <a:extLst>
              <a:ext uri="{FF2B5EF4-FFF2-40B4-BE49-F238E27FC236}">
                <a16:creationId xmlns:a16="http://schemas.microsoft.com/office/drawing/2014/main" id="{F3DA53D8-9DCC-4C1E-BC40-CF9121785ABB}"/>
              </a:ext>
            </a:extLst>
          </p:cNvPr>
          <p:cNvSpPr txBox="1"/>
          <p:nvPr/>
        </p:nvSpPr>
        <p:spPr>
          <a:xfrm rot="20349454">
            <a:off x="7017499" y="3041530"/>
            <a:ext cx="1824089" cy="1015663"/>
          </a:xfrm>
          <a:prstGeom prst="rect">
            <a:avLst/>
          </a:prstGeom>
          <a:noFill/>
        </p:spPr>
        <p:txBody>
          <a:bodyPr wrap="none" rtlCol="0">
            <a:spAutoFit/>
          </a:bodyPr>
          <a:lstStyle/>
          <a:p>
            <a:pPr algn="ctr"/>
            <a:r>
              <a:rPr lang="en-GB" sz="2000" dirty="0">
                <a:solidFill>
                  <a:schemeClr val="bg1"/>
                </a:solidFill>
              </a:rPr>
              <a:t>Interpreted</a:t>
            </a:r>
          </a:p>
          <a:p>
            <a:pPr algn="ctr"/>
            <a:r>
              <a:rPr lang="en-GB" sz="2000" dirty="0">
                <a:solidFill>
                  <a:schemeClr val="bg1"/>
                </a:solidFill>
              </a:rPr>
              <a:t>Dynamic Typing</a:t>
            </a:r>
          </a:p>
          <a:p>
            <a:pPr algn="ctr"/>
            <a:r>
              <a:rPr lang="en-GB" sz="2000" dirty="0">
                <a:solidFill>
                  <a:schemeClr val="bg1"/>
                </a:solidFill>
              </a:rPr>
              <a:t>REPL</a:t>
            </a:r>
          </a:p>
        </p:txBody>
      </p:sp>
      <p:sp>
        <p:nvSpPr>
          <p:cNvPr id="17" name="TextBox 16">
            <a:extLst>
              <a:ext uri="{FF2B5EF4-FFF2-40B4-BE49-F238E27FC236}">
                <a16:creationId xmlns:a16="http://schemas.microsoft.com/office/drawing/2014/main" id="{67E34C18-8BC6-4010-98AA-F502888D25C4}"/>
              </a:ext>
            </a:extLst>
          </p:cNvPr>
          <p:cNvSpPr txBox="1"/>
          <p:nvPr/>
        </p:nvSpPr>
        <p:spPr>
          <a:xfrm>
            <a:off x="7298752" y="4479778"/>
            <a:ext cx="2743315" cy="400110"/>
          </a:xfrm>
          <a:prstGeom prst="rect">
            <a:avLst/>
          </a:prstGeom>
          <a:noFill/>
        </p:spPr>
        <p:txBody>
          <a:bodyPr wrap="none" rtlCol="0">
            <a:spAutoFit/>
          </a:bodyPr>
          <a:lstStyle/>
          <a:p>
            <a:r>
              <a:rPr lang="en-GB" sz="2000" dirty="0">
                <a:solidFill>
                  <a:schemeClr val="bg1"/>
                </a:solidFill>
              </a:rPr>
              <a:t>Functional Programming</a:t>
            </a:r>
          </a:p>
        </p:txBody>
      </p:sp>
      <p:sp>
        <p:nvSpPr>
          <p:cNvPr id="18" name="TextBox 17">
            <a:extLst>
              <a:ext uri="{FF2B5EF4-FFF2-40B4-BE49-F238E27FC236}">
                <a16:creationId xmlns:a16="http://schemas.microsoft.com/office/drawing/2014/main" id="{B1EBEED7-58CC-41B2-88C8-8E1DAAFC7561}"/>
              </a:ext>
            </a:extLst>
          </p:cNvPr>
          <p:cNvSpPr txBox="1"/>
          <p:nvPr/>
        </p:nvSpPr>
        <p:spPr>
          <a:xfrm rot="2527854">
            <a:off x="8917255" y="3365736"/>
            <a:ext cx="907621" cy="400110"/>
          </a:xfrm>
          <a:prstGeom prst="rect">
            <a:avLst/>
          </a:prstGeom>
          <a:noFill/>
        </p:spPr>
        <p:txBody>
          <a:bodyPr wrap="none" rtlCol="0">
            <a:spAutoFit/>
          </a:bodyPr>
          <a:lstStyle/>
          <a:p>
            <a:r>
              <a:rPr lang="en-GB" sz="2000" dirty="0">
                <a:solidFill>
                  <a:schemeClr val="bg1"/>
                </a:solidFill>
              </a:rPr>
              <a:t>C-Style</a:t>
            </a:r>
          </a:p>
        </p:txBody>
      </p:sp>
      <p:pic>
        <p:nvPicPr>
          <p:cNvPr id="19" name="Picture 4" descr="Scala (programming language) - Wikipedia">
            <a:extLst>
              <a:ext uri="{FF2B5EF4-FFF2-40B4-BE49-F238E27FC236}">
                <a16:creationId xmlns:a16="http://schemas.microsoft.com/office/drawing/2014/main" id="{520623BF-628D-4AE0-B566-53F4BEDD5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025" y="2623512"/>
            <a:ext cx="2386247" cy="97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4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dirty="0">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3" name="Rectangle 2">
            <a:extLst>
              <a:ext uri="{FF2B5EF4-FFF2-40B4-BE49-F238E27FC236}">
                <a16:creationId xmlns:a16="http://schemas.microsoft.com/office/drawing/2014/main" id="{A81FA731-F73F-4FD9-9A5D-DF6D9AFF8A1E}"/>
              </a:ext>
            </a:extLst>
          </p:cNvPr>
          <p:cNvSpPr/>
          <p:nvPr/>
        </p:nvSpPr>
        <p:spPr>
          <a:xfrm>
            <a:off x="5617029" y="1089468"/>
            <a:ext cx="184731" cy="461665"/>
          </a:xfrm>
          <a:prstGeom prst="rect">
            <a:avLst/>
          </a:prstGeom>
        </p:spPr>
        <p:txBody>
          <a:bodyPr wrap="none">
            <a:spAutoFit/>
          </a:bodyPr>
          <a:lstStyle/>
          <a:p>
            <a:pPr lvl="0"/>
            <a:endParaRPr lang="en-US" sz="2400" dirty="0"/>
          </a:p>
        </p:txBody>
      </p:sp>
      <p:sp>
        <p:nvSpPr>
          <p:cNvPr id="4" name="Rectangle 3">
            <a:extLst>
              <a:ext uri="{FF2B5EF4-FFF2-40B4-BE49-F238E27FC236}">
                <a16:creationId xmlns:a16="http://schemas.microsoft.com/office/drawing/2014/main" id="{7E21AF61-34B5-4E1F-822E-8943F7D1479A}"/>
              </a:ext>
            </a:extLst>
          </p:cNvPr>
          <p:cNvSpPr/>
          <p:nvPr/>
        </p:nvSpPr>
        <p:spPr>
          <a:xfrm>
            <a:off x="5624117" y="1716517"/>
            <a:ext cx="6096000" cy="461665"/>
          </a:xfrm>
          <a:prstGeom prst="rect">
            <a:avLst/>
          </a:prstGeom>
        </p:spPr>
        <p:txBody>
          <a:bodyPr>
            <a:spAutoFit/>
          </a:bodyPr>
          <a:lstStyle/>
          <a:p>
            <a:pPr lvl="0"/>
            <a:endParaRPr lang="en-US" sz="2400" dirty="0"/>
          </a:p>
        </p:txBody>
      </p:sp>
      <p:sp>
        <p:nvSpPr>
          <p:cNvPr id="6" name="Rectangle 5">
            <a:extLst>
              <a:ext uri="{FF2B5EF4-FFF2-40B4-BE49-F238E27FC236}">
                <a16:creationId xmlns:a16="http://schemas.microsoft.com/office/drawing/2014/main" id="{8B830530-41EB-4C94-B08A-475F2428E408}"/>
              </a:ext>
            </a:extLst>
          </p:cNvPr>
          <p:cNvSpPr/>
          <p:nvPr/>
        </p:nvSpPr>
        <p:spPr>
          <a:xfrm>
            <a:off x="5629319" y="2712898"/>
            <a:ext cx="184731" cy="461665"/>
          </a:xfrm>
          <a:prstGeom prst="rect">
            <a:avLst/>
          </a:prstGeom>
        </p:spPr>
        <p:txBody>
          <a:bodyPr wrap="none">
            <a:spAutoFit/>
          </a:bodyPr>
          <a:lstStyle/>
          <a:p>
            <a:pPr lvl="0"/>
            <a:endParaRPr lang="en-US" sz="2400" dirty="0"/>
          </a:p>
        </p:txBody>
      </p:sp>
      <p:sp>
        <p:nvSpPr>
          <p:cNvPr id="7" name="Rectangle 6">
            <a:extLst>
              <a:ext uri="{FF2B5EF4-FFF2-40B4-BE49-F238E27FC236}">
                <a16:creationId xmlns:a16="http://schemas.microsoft.com/office/drawing/2014/main" id="{1444CA6C-BC8D-4650-86AD-75CBAB685AFA}"/>
              </a:ext>
            </a:extLst>
          </p:cNvPr>
          <p:cNvSpPr/>
          <p:nvPr/>
        </p:nvSpPr>
        <p:spPr>
          <a:xfrm>
            <a:off x="5613854" y="3595559"/>
            <a:ext cx="184731" cy="461665"/>
          </a:xfrm>
          <a:prstGeom prst="rect">
            <a:avLst/>
          </a:prstGeom>
        </p:spPr>
        <p:txBody>
          <a:bodyPr wrap="none">
            <a:spAutoFit/>
          </a:bodyPr>
          <a:lstStyle/>
          <a:p>
            <a:pPr lvl="0"/>
            <a:endParaRPr lang="en-US" sz="2400" dirty="0"/>
          </a:p>
        </p:txBody>
      </p:sp>
      <p:sp>
        <p:nvSpPr>
          <p:cNvPr id="8" name="Rectangle 7">
            <a:extLst>
              <a:ext uri="{FF2B5EF4-FFF2-40B4-BE49-F238E27FC236}">
                <a16:creationId xmlns:a16="http://schemas.microsoft.com/office/drawing/2014/main" id="{3F5F831B-DBA5-4C78-94A1-A225F7B763A1}"/>
              </a:ext>
            </a:extLst>
          </p:cNvPr>
          <p:cNvSpPr/>
          <p:nvPr/>
        </p:nvSpPr>
        <p:spPr>
          <a:xfrm>
            <a:off x="5613854" y="4460554"/>
            <a:ext cx="184731" cy="461665"/>
          </a:xfrm>
          <a:prstGeom prst="rect">
            <a:avLst/>
          </a:prstGeom>
        </p:spPr>
        <p:txBody>
          <a:bodyPr wrap="none">
            <a:spAutoFit/>
          </a:bodyPr>
          <a:lstStyle/>
          <a:p>
            <a:pPr lvl="0"/>
            <a:endParaRPr lang="en-US" sz="2400" dirty="0"/>
          </a:p>
        </p:txBody>
      </p:sp>
      <p:sp>
        <p:nvSpPr>
          <p:cNvPr id="9" name="Rectangle 8">
            <a:extLst>
              <a:ext uri="{FF2B5EF4-FFF2-40B4-BE49-F238E27FC236}">
                <a16:creationId xmlns:a16="http://schemas.microsoft.com/office/drawing/2014/main" id="{BA0AF5B3-3BF5-4741-815E-9CB9509B0BA4}"/>
              </a:ext>
            </a:extLst>
          </p:cNvPr>
          <p:cNvSpPr/>
          <p:nvPr/>
        </p:nvSpPr>
        <p:spPr>
          <a:xfrm>
            <a:off x="5613854" y="5297973"/>
            <a:ext cx="184731" cy="461665"/>
          </a:xfrm>
          <a:prstGeom prst="rect">
            <a:avLst/>
          </a:prstGeom>
        </p:spPr>
        <p:txBody>
          <a:bodyPr wrap="none">
            <a:spAutoFit/>
          </a:bodyPr>
          <a:lstStyle/>
          <a:p>
            <a:pPr lvl="0"/>
            <a:endParaRPr lang="en-US" sz="2400" dirty="0"/>
          </a:p>
        </p:txBody>
      </p:sp>
      <p:pic>
        <p:nvPicPr>
          <p:cNvPr id="11" name="Picture 10">
            <a:extLst>
              <a:ext uri="{FF2B5EF4-FFF2-40B4-BE49-F238E27FC236}">
                <a16:creationId xmlns:a16="http://schemas.microsoft.com/office/drawing/2014/main" id="{F28DDE9C-3B40-49FF-8929-367E333D7F55}"/>
              </a:ext>
            </a:extLst>
          </p:cNvPr>
          <p:cNvPicPr>
            <a:picLocks noChangeAspect="1"/>
          </p:cNvPicPr>
          <p:nvPr/>
        </p:nvPicPr>
        <p:blipFill>
          <a:blip r:embed="rId4"/>
          <a:stretch>
            <a:fillRect/>
          </a:stretch>
        </p:blipFill>
        <p:spPr>
          <a:xfrm>
            <a:off x="7127984" y="486468"/>
            <a:ext cx="2060708" cy="1667664"/>
          </a:xfrm>
          <a:prstGeom prst="rect">
            <a:avLst/>
          </a:prstGeom>
        </p:spPr>
      </p:pic>
      <p:pic>
        <p:nvPicPr>
          <p:cNvPr id="15" name="Picture 14">
            <a:extLst>
              <a:ext uri="{FF2B5EF4-FFF2-40B4-BE49-F238E27FC236}">
                <a16:creationId xmlns:a16="http://schemas.microsoft.com/office/drawing/2014/main" id="{ED6BD9A8-7171-480C-91AB-F834E48EB5C6}"/>
              </a:ext>
            </a:extLst>
          </p:cNvPr>
          <p:cNvPicPr>
            <a:picLocks noChangeAspect="1"/>
          </p:cNvPicPr>
          <p:nvPr/>
        </p:nvPicPr>
        <p:blipFill>
          <a:blip r:embed="rId5"/>
          <a:stretch>
            <a:fillRect/>
          </a:stretch>
        </p:blipFill>
        <p:spPr>
          <a:xfrm>
            <a:off x="9498551" y="2080123"/>
            <a:ext cx="1350060" cy="1977101"/>
          </a:xfrm>
          <a:prstGeom prst="rect">
            <a:avLst/>
          </a:prstGeom>
        </p:spPr>
      </p:pic>
      <p:pic>
        <p:nvPicPr>
          <p:cNvPr id="17" name="Picture 16">
            <a:extLst>
              <a:ext uri="{FF2B5EF4-FFF2-40B4-BE49-F238E27FC236}">
                <a16:creationId xmlns:a16="http://schemas.microsoft.com/office/drawing/2014/main" id="{EE984303-0C45-4E99-B722-7CB151763FD8}"/>
              </a:ext>
            </a:extLst>
          </p:cNvPr>
          <p:cNvPicPr>
            <a:picLocks noChangeAspect="1"/>
          </p:cNvPicPr>
          <p:nvPr/>
        </p:nvPicPr>
        <p:blipFill>
          <a:blip r:embed="rId6"/>
          <a:stretch>
            <a:fillRect/>
          </a:stretch>
        </p:blipFill>
        <p:spPr>
          <a:xfrm>
            <a:off x="5798585" y="2598233"/>
            <a:ext cx="1748988" cy="1487163"/>
          </a:xfrm>
          <a:prstGeom prst="rect">
            <a:avLst/>
          </a:prstGeom>
        </p:spPr>
      </p:pic>
      <p:pic>
        <p:nvPicPr>
          <p:cNvPr id="19" name="Picture 18">
            <a:extLst>
              <a:ext uri="{FF2B5EF4-FFF2-40B4-BE49-F238E27FC236}">
                <a16:creationId xmlns:a16="http://schemas.microsoft.com/office/drawing/2014/main" id="{B23E74FB-A77E-47A3-9A78-EB6431A77A22}"/>
              </a:ext>
            </a:extLst>
          </p:cNvPr>
          <p:cNvPicPr>
            <a:picLocks noChangeAspect="1"/>
          </p:cNvPicPr>
          <p:nvPr/>
        </p:nvPicPr>
        <p:blipFill>
          <a:blip r:embed="rId7"/>
          <a:stretch>
            <a:fillRect/>
          </a:stretch>
        </p:blipFill>
        <p:spPr>
          <a:xfrm>
            <a:off x="6706181" y="4438391"/>
            <a:ext cx="3467400" cy="1969941"/>
          </a:xfrm>
          <a:prstGeom prst="rect">
            <a:avLst/>
          </a:prstGeom>
        </p:spPr>
      </p:pic>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2438090" y="322729"/>
            <a:ext cx="6626841" cy="880121"/>
          </a:xfrm>
        </p:spPr>
        <p:txBody>
          <a:bodyPr>
            <a:normAutofit/>
          </a:bodyPr>
          <a:lstStyle/>
          <a:p>
            <a:pPr marL="0" indent="0">
              <a:buNone/>
            </a:pPr>
            <a:r>
              <a:rPr lang="en-US" sz="2400" b="1"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804037" y="1337733"/>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dirty="0">
                <a:solidFill>
                  <a:srgbClr val="FFFFFF"/>
                </a:solidFill>
              </a:rPr>
              <a:t>Basics of Scala</a:t>
            </a:r>
            <a:br>
              <a:rPr lang="en-US" dirty="0">
                <a:solidFill>
                  <a:srgbClr val="FFFFFF"/>
                </a:solidFill>
              </a:rPr>
            </a:br>
            <a:br>
              <a:rPr lang="en-US" dirty="0">
                <a:solidFill>
                  <a:srgbClr val="FFFFFF"/>
                </a:solidFill>
              </a:rPr>
            </a:br>
            <a:r>
              <a:rPr lang="en-US" dirty="0">
                <a:solidFill>
                  <a:srgbClr val="FFFFFF"/>
                </a:solidFill>
              </a:rPr>
              <a:t>What are we going to look at?</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28247515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37EF00DC-D498-4A03-B92A-C0E32445DA35}"/>
              </a:ext>
            </a:extLst>
          </p:cNvPr>
          <p:cNvSpPr/>
          <p:nvPr/>
        </p:nvSpPr>
        <p:spPr>
          <a:xfrm>
            <a:off x="6364531" y="976055"/>
            <a:ext cx="1348446" cy="369332"/>
          </a:xfrm>
          <a:prstGeom prst="rect">
            <a:avLst/>
          </a:prstGeom>
        </p:spPr>
        <p:txBody>
          <a:bodyPr wrap="none">
            <a:spAutoFit/>
          </a:bodyPr>
          <a:lstStyle/>
          <a:p>
            <a:pPr lvl="0"/>
            <a:r>
              <a:rPr lang="en-US" dirty="0"/>
              <a:t>Case Classes</a:t>
            </a:r>
          </a:p>
        </p:txBody>
      </p:sp>
      <p:sp>
        <p:nvSpPr>
          <p:cNvPr id="4" name="Rectangle 3">
            <a:extLst>
              <a:ext uri="{FF2B5EF4-FFF2-40B4-BE49-F238E27FC236}">
                <a16:creationId xmlns:a16="http://schemas.microsoft.com/office/drawing/2014/main" id="{2DA2B00D-CF80-48E8-AEA9-89AF5F5C1D25}"/>
              </a:ext>
            </a:extLst>
          </p:cNvPr>
          <p:cNvSpPr/>
          <p:nvPr/>
        </p:nvSpPr>
        <p:spPr>
          <a:xfrm>
            <a:off x="6364531" y="1869190"/>
            <a:ext cx="831253" cy="369332"/>
          </a:xfrm>
          <a:prstGeom prst="rect">
            <a:avLst/>
          </a:prstGeom>
        </p:spPr>
        <p:txBody>
          <a:bodyPr wrap="none">
            <a:spAutoFit/>
          </a:bodyPr>
          <a:lstStyle/>
          <a:p>
            <a:pPr lvl="0"/>
            <a:r>
              <a:rPr lang="en-US" dirty="0"/>
              <a:t>Option</a:t>
            </a:r>
            <a:endParaRPr lang="en-GB" dirty="0"/>
          </a:p>
        </p:txBody>
      </p:sp>
      <p:sp>
        <p:nvSpPr>
          <p:cNvPr id="6" name="Rectangle 5">
            <a:extLst>
              <a:ext uri="{FF2B5EF4-FFF2-40B4-BE49-F238E27FC236}">
                <a16:creationId xmlns:a16="http://schemas.microsoft.com/office/drawing/2014/main" id="{45F18CC8-593F-4708-A967-DD1CB76F98CC}"/>
              </a:ext>
            </a:extLst>
          </p:cNvPr>
          <p:cNvSpPr/>
          <p:nvPr/>
        </p:nvSpPr>
        <p:spPr>
          <a:xfrm>
            <a:off x="6382610" y="2738839"/>
            <a:ext cx="1795556" cy="369332"/>
          </a:xfrm>
          <a:prstGeom prst="rect">
            <a:avLst/>
          </a:prstGeom>
        </p:spPr>
        <p:txBody>
          <a:bodyPr wrap="none">
            <a:spAutoFit/>
          </a:bodyPr>
          <a:lstStyle/>
          <a:p>
            <a:pPr lvl="0"/>
            <a:r>
              <a:rPr lang="en-US" dirty="0"/>
              <a:t>Pattern matching</a:t>
            </a:r>
            <a:endParaRPr lang="en-GB" dirty="0"/>
          </a:p>
        </p:txBody>
      </p:sp>
      <p:sp>
        <p:nvSpPr>
          <p:cNvPr id="7" name="Rectangle 6">
            <a:extLst>
              <a:ext uri="{FF2B5EF4-FFF2-40B4-BE49-F238E27FC236}">
                <a16:creationId xmlns:a16="http://schemas.microsoft.com/office/drawing/2014/main" id="{B1186A16-7196-4CD0-9616-D8A6349CA05C}"/>
              </a:ext>
            </a:extLst>
          </p:cNvPr>
          <p:cNvSpPr/>
          <p:nvPr/>
        </p:nvSpPr>
        <p:spPr>
          <a:xfrm>
            <a:off x="6410307" y="3643928"/>
            <a:ext cx="1650901" cy="369332"/>
          </a:xfrm>
          <a:prstGeom prst="rect">
            <a:avLst/>
          </a:prstGeom>
        </p:spPr>
        <p:txBody>
          <a:bodyPr wrap="none">
            <a:spAutoFit/>
          </a:bodyPr>
          <a:lstStyle/>
          <a:p>
            <a:pPr lvl="0"/>
            <a:r>
              <a:rPr lang="en-US" dirty="0"/>
              <a:t>Map &amp; </a:t>
            </a:r>
            <a:r>
              <a:rPr lang="en-US" dirty="0" err="1"/>
              <a:t>FlatMap</a:t>
            </a:r>
            <a:endParaRPr lang="en-GB" dirty="0"/>
          </a:p>
        </p:txBody>
      </p:sp>
      <p:sp>
        <p:nvSpPr>
          <p:cNvPr id="8" name="Rectangle 7">
            <a:extLst>
              <a:ext uri="{FF2B5EF4-FFF2-40B4-BE49-F238E27FC236}">
                <a16:creationId xmlns:a16="http://schemas.microsoft.com/office/drawing/2014/main" id="{D6E4E226-C2BE-459B-8E01-489AC549DD56}"/>
              </a:ext>
            </a:extLst>
          </p:cNvPr>
          <p:cNvSpPr/>
          <p:nvPr/>
        </p:nvSpPr>
        <p:spPr>
          <a:xfrm>
            <a:off x="6403874" y="4525613"/>
            <a:ext cx="1819601" cy="369332"/>
          </a:xfrm>
          <a:prstGeom prst="rect">
            <a:avLst/>
          </a:prstGeom>
        </p:spPr>
        <p:txBody>
          <a:bodyPr wrap="none">
            <a:spAutoFit/>
          </a:bodyPr>
          <a:lstStyle/>
          <a:p>
            <a:pPr lvl="0"/>
            <a:r>
              <a:rPr lang="en-US" dirty="0"/>
              <a:t>Reduce and Filter</a:t>
            </a:r>
            <a:endParaRPr lang="en-GB" dirty="0"/>
          </a:p>
        </p:txBody>
      </p:sp>
      <p:sp>
        <p:nvSpPr>
          <p:cNvPr id="9" name="Rectangle 8">
            <a:extLst>
              <a:ext uri="{FF2B5EF4-FFF2-40B4-BE49-F238E27FC236}">
                <a16:creationId xmlns:a16="http://schemas.microsoft.com/office/drawing/2014/main" id="{FED14B69-D599-47B4-9C8D-1FFF809EDC02}"/>
              </a:ext>
            </a:extLst>
          </p:cNvPr>
          <p:cNvSpPr/>
          <p:nvPr/>
        </p:nvSpPr>
        <p:spPr>
          <a:xfrm>
            <a:off x="6372492" y="5416526"/>
            <a:ext cx="2121350" cy="369332"/>
          </a:xfrm>
          <a:prstGeom prst="rect">
            <a:avLst/>
          </a:prstGeom>
        </p:spPr>
        <p:txBody>
          <a:bodyPr wrap="none">
            <a:spAutoFit/>
          </a:bodyPr>
          <a:lstStyle/>
          <a:p>
            <a:pPr lvl="0"/>
            <a:r>
              <a:rPr lang="en-US" dirty="0"/>
              <a:t>For Comprehensions</a:t>
            </a:r>
          </a:p>
        </p:txBody>
      </p:sp>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9E5F-A809-498C-B149-D43983A380D2}"/>
              </a:ext>
            </a:extLst>
          </p:cNvPr>
          <p:cNvSpPr>
            <a:spLocks noGrp="1"/>
          </p:cNvSpPr>
          <p:nvPr>
            <p:ph type="title"/>
          </p:nvPr>
        </p:nvSpPr>
        <p:spPr/>
        <p:txBody>
          <a:bodyPr/>
          <a:lstStyle/>
          <a:p>
            <a:r>
              <a:rPr lang="en-GB" dirty="0"/>
              <a:t>Code demo’s</a:t>
            </a:r>
          </a:p>
        </p:txBody>
      </p:sp>
      <p:sp>
        <p:nvSpPr>
          <p:cNvPr id="3" name="Content Placeholder 2">
            <a:extLst>
              <a:ext uri="{FF2B5EF4-FFF2-40B4-BE49-F238E27FC236}">
                <a16:creationId xmlns:a16="http://schemas.microsoft.com/office/drawing/2014/main" id="{B410E944-1562-4308-834E-C9D49F318C36}"/>
              </a:ext>
            </a:extLst>
          </p:cNvPr>
          <p:cNvSpPr>
            <a:spLocks noGrp="1"/>
          </p:cNvSpPr>
          <p:nvPr>
            <p:ph idx="1"/>
          </p:nvPr>
        </p:nvSpPr>
        <p:spPr/>
        <p:txBody>
          <a:bodyPr/>
          <a:lstStyle/>
          <a:p>
            <a:endParaRPr lang="en-GB" dirty="0"/>
          </a:p>
        </p:txBody>
      </p:sp>
      <p:pic>
        <p:nvPicPr>
          <p:cNvPr id="4" name="Picture 2" descr="Databricks - Wikipedia">
            <a:extLst>
              <a:ext uri="{FF2B5EF4-FFF2-40B4-BE49-F238E27FC236}">
                <a16:creationId xmlns:a16="http://schemas.microsoft.com/office/drawing/2014/main" id="{97596D1D-BEAE-4BCE-B858-88D827079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396" y="3041179"/>
            <a:ext cx="3871841" cy="20327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ala (programming language) - Wikipedia">
            <a:extLst>
              <a:ext uri="{FF2B5EF4-FFF2-40B4-BE49-F238E27FC236}">
                <a16:creationId xmlns:a16="http://schemas.microsoft.com/office/drawing/2014/main" id="{9C2F565F-1EF9-4562-BE54-1FE548554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686" y="3250240"/>
            <a:ext cx="4328540" cy="1775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70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A18B-7C55-4724-9193-1435BD2BE635}"/>
              </a:ext>
            </a:extLst>
          </p:cNvPr>
          <p:cNvSpPr>
            <a:spLocks noGrp="1"/>
          </p:cNvSpPr>
          <p:nvPr>
            <p:ph type="title"/>
          </p:nvPr>
        </p:nvSpPr>
        <p:spPr>
          <a:xfrm>
            <a:off x="940982" y="2587256"/>
            <a:ext cx="10131425" cy="1456267"/>
          </a:xfrm>
        </p:spPr>
        <p:txBody>
          <a:bodyPr>
            <a:normAutofit/>
          </a:bodyPr>
          <a:lstStyle/>
          <a:p>
            <a:pPr algn="ctr"/>
            <a:r>
              <a:rPr lang="en-GB" sz="4800" dirty="0"/>
              <a:t>Case classes</a:t>
            </a:r>
          </a:p>
        </p:txBody>
      </p:sp>
      <p:sp>
        <p:nvSpPr>
          <p:cNvPr id="3" name="TextBox 2">
            <a:extLst>
              <a:ext uri="{FF2B5EF4-FFF2-40B4-BE49-F238E27FC236}">
                <a16:creationId xmlns:a16="http://schemas.microsoft.com/office/drawing/2014/main" id="{26AB10B0-F8E5-402B-810F-C71C3115852B}"/>
              </a:ext>
            </a:extLst>
          </p:cNvPr>
          <p:cNvSpPr txBox="1"/>
          <p:nvPr/>
        </p:nvSpPr>
        <p:spPr>
          <a:xfrm>
            <a:off x="3300228" y="3817433"/>
            <a:ext cx="7161455" cy="677108"/>
          </a:xfrm>
          <a:prstGeom prst="rect">
            <a:avLst/>
          </a:prstGeom>
          <a:noFill/>
        </p:spPr>
        <p:txBody>
          <a:bodyPr wrap="square" rtlCol="0">
            <a:spAutoFit/>
          </a:bodyPr>
          <a:lstStyle/>
          <a:p>
            <a:r>
              <a:rPr lang="en-GB" dirty="0"/>
              <a:t>Good for modelling immutable data     Act </a:t>
            </a:r>
            <a:r>
              <a:rPr lang="en-US" dirty="0"/>
              <a:t>like blueprints </a:t>
            </a:r>
          </a:p>
          <a:p>
            <a:endParaRPr lang="en-US" sz="2000" dirty="0"/>
          </a:p>
        </p:txBody>
      </p:sp>
    </p:spTree>
    <p:extLst>
      <p:ext uri="{BB962C8B-B14F-4D97-AF65-F5344CB8AC3E}">
        <p14:creationId xmlns:p14="http://schemas.microsoft.com/office/powerpoint/2010/main" val="277807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
        <p:nvSpPr>
          <p:cNvPr id="10" name="Rectangle 9">
            <a:extLst>
              <a:ext uri="{FF2B5EF4-FFF2-40B4-BE49-F238E27FC236}">
                <a16:creationId xmlns:a16="http://schemas.microsoft.com/office/drawing/2014/main" id="{7C3284AB-51A8-1C40-9626-846122ABD158}"/>
              </a:ext>
            </a:extLst>
          </p:cNvPr>
          <p:cNvSpPr/>
          <p:nvPr/>
        </p:nvSpPr>
        <p:spPr>
          <a:xfrm>
            <a:off x="685801" y="2432736"/>
            <a:ext cx="8161876" cy="464871"/>
          </a:xfrm>
          <a:prstGeom prst="rect">
            <a:avLst/>
          </a:prstGeom>
        </p:spPr>
        <p:txBody>
          <a:bodyPr wrap="square">
            <a:spAutoFit/>
          </a:bodyPr>
          <a:lstStyle/>
          <a:p>
            <a:pPr>
              <a:lnSpc>
                <a:spcPct val="150000"/>
              </a:lnSpc>
            </a:pPr>
            <a:endParaRPr lang="en-US" dirty="0"/>
          </a:p>
        </p:txBody>
      </p:sp>
      <p:sp>
        <p:nvSpPr>
          <p:cNvPr id="11" name="Rectangle 10">
            <a:extLst>
              <a:ext uri="{FF2B5EF4-FFF2-40B4-BE49-F238E27FC236}">
                <a16:creationId xmlns:a16="http://schemas.microsoft.com/office/drawing/2014/main" id="{2A327FD0-B649-1A4F-B2BC-87F475058248}"/>
              </a:ext>
            </a:extLst>
          </p:cNvPr>
          <p:cNvSpPr/>
          <p:nvPr/>
        </p:nvSpPr>
        <p:spPr>
          <a:xfrm>
            <a:off x="931886" y="4905482"/>
            <a:ext cx="10651434" cy="369332"/>
          </a:xfrm>
          <a:prstGeom prst="rect">
            <a:avLst/>
          </a:prstGeom>
        </p:spPr>
        <p:txBody>
          <a:bodyPr wrap="square">
            <a:spAutoFit/>
          </a:bodyPr>
          <a:lstStyle/>
          <a:p>
            <a:r>
              <a:rPr lang="en-US" dirty="0"/>
              <a:t>BSc in Multimedia Computing &amp; Business, and a HND in Visual Communication </a:t>
            </a:r>
          </a:p>
        </p:txBody>
      </p:sp>
      <p:pic>
        <p:nvPicPr>
          <p:cNvPr id="16" name="Picture 15" descr="A person smiling for the camera&#10;&#10;Description automatically generated">
            <a:extLst>
              <a:ext uri="{FF2B5EF4-FFF2-40B4-BE49-F238E27FC236}">
                <a16:creationId xmlns:a16="http://schemas.microsoft.com/office/drawing/2014/main" id="{C7716D1B-EB2F-2546-A424-30F16A638264}"/>
              </a:ext>
            </a:extLst>
          </p:cNvPr>
          <p:cNvPicPr>
            <a:picLocks noChangeAspect="1"/>
          </p:cNvPicPr>
          <p:nvPr/>
        </p:nvPicPr>
        <p:blipFill>
          <a:blip r:embed="rId4"/>
          <a:stretch>
            <a:fillRect/>
          </a:stretch>
        </p:blipFill>
        <p:spPr>
          <a:xfrm>
            <a:off x="8853115" y="455299"/>
            <a:ext cx="2838142" cy="2838142"/>
          </a:xfrm>
          <a:prstGeom prst="rect">
            <a:avLst/>
          </a:prstGeom>
        </p:spPr>
      </p:pic>
      <p:sp>
        <p:nvSpPr>
          <p:cNvPr id="3" name="Rectangle 2">
            <a:extLst>
              <a:ext uri="{FF2B5EF4-FFF2-40B4-BE49-F238E27FC236}">
                <a16:creationId xmlns:a16="http://schemas.microsoft.com/office/drawing/2014/main" id="{4D7B58C2-876B-4935-91A6-46AB82F51880}"/>
              </a:ext>
            </a:extLst>
          </p:cNvPr>
          <p:cNvSpPr/>
          <p:nvPr/>
        </p:nvSpPr>
        <p:spPr>
          <a:xfrm>
            <a:off x="951553" y="2083803"/>
            <a:ext cx="3817905" cy="369332"/>
          </a:xfrm>
          <a:prstGeom prst="rect">
            <a:avLst/>
          </a:prstGeom>
        </p:spPr>
        <p:txBody>
          <a:bodyPr wrap="none">
            <a:spAutoFit/>
          </a:bodyPr>
          <a:lstStyle/>
          <a:p>
            <a:r>
              <a:rPr lang="en-US" dirty="0"/>
              <a:t>Senior Advancing Analytics Consultant </a:t>
            </a:r>
            <a:endParaRPr lang="en-GB" dirty="0"/>
          </a:p>
        </p:txBody>
      </p:sp>
      <p:sp>
        <p:nvSpPr>
          <p:cNvPr id="4" name="Rectangle 3">
            <a:extLst>
              <a:ext uri="{FF2B5EF4-FFF2-40B4-BE49-F238E27FC236}">
                <a16:creationId xmlns:a16="http://schemas.microsoft.com/office/drawing/2014/main" id="{0E2F6508-610A-4801-95CB-2052059C8FB8}"/>
              </a:ext>
            </a:extLst>
          </p:cNvPr>
          <p:cNvSpPr/>
          <p:nvPr/>
        </p:nvSpPr>
        <p:spPr>
          <a:xfrm>
            <a:off x="931886" y="2870709"/>
            <a:ext cx="2590646" cy="369332"/>
          </a:xfrm>
          <a:prstGeom prst="rect">
            <a:avLst/>
          </a:prstGeom>
        </p:spPr>
        <p:txBody>
          <a:bodyPr wrap="none">
            <a:spAutoFit/>
          </a:bodyPr>
          <a:lstStyle/>
          <a:p>
            <a:r>
              <a:rPr lang="en-US" dirty="0"/>
              <a:t>Data Engineering &amp; Cloud</a:t>
            </a:r>
            <a:endParaRPr lang="en-GB" dirty="0"/>
          </a:p>
        </p:txBody>
      </p:sp>
      <p:sp>
        <p:nvSpPr>
          <p:cNvPr id="9" name="Rectangle 8">
            <a:extLst>
              <a:ext uri="{FF2B5EF4-FFF2-40B4-BE49-F238E27FC236}">
                <a16:creationId xmlns:a16="http://schemas.microsoft.com/office/drawing/2014/main" id="{BED6CF27-7ADC-428D-8044-1D315B1A8B16}"/>
              </a:ext>
            </a:extLst>
          </p:cNvPr>
          <p:cNvSpPr/>
          <p:nvPr/>
        </p:nvSpPr>
        <p:spPr>
          <a:xfrm>
            <a:off x="943016" y="3633557"/>
            <a:ext cx="7758071" cy="880369"/>
          </a:xfrm>
          <a:prstGeom prst="rect">
            <a:avLst/>
          </a:prstGeom>
        </p:spPr>
        <p:txBody>
          <a:bodyPr wrap="square">
            <a:spAutoFit/>
          </a:bodyPr>
          <a:lstStyle/>
          <a:p>
            <a:pPr>
              <a:lnSpc>
                <a:spcPct val="150000"/>
              </a:lnSpc>
            </a:pPr>
            <a:r>
              <a:rPr lang="en-US" dirty="0"/>
              <a:t>Over 14 years’  experience working in Software &amp; Data Engineering, most recently working with Scala, Kafka and various cloud tech</a:t>
            </a:r>
          </a:p>
        </p:txBody>
      </p:sp>
    </p:spTree>
    <p:extLst>
      <p:ext uri="{BB962C8B-B14F-4D97-AF65-F5344CB8AC3E}">
        <p14:creationId xmlns:p14="http://schemas.microsoft.com/office/powerpoint/2010/main" val="418475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4"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a:xfrm>
            <a:off x="685801" y="609600"/>
            <a:ext cx="10131425" cy="972527"/>
          </a:xfrm>
        </p:spPr>
        <p:txBody>
          <a:bodyPr/>
          <a:lstStyle/>
          <a:p>
            <a:r>
              <a:rPr lang="en-US" dirty="0"/>
              <a:t>Case classes</a:t>
            </a:r>
          </a:p>
        </p:txBody>
      </p:sp>
      <p:pic>
        <p:nvPicPr>
          <p:cNvPr id="8" name="Picture 7">
            <a:extLst>
              <a:ext uri="{FF2B5EF4-FFF2-40B4-BE49-F238E27FC236}">
                <a16:creationId xmlns:a16="http://schemas.microsoft.com/office/drawing/2014/main" id="{426E64B7-83A1-564F-8CBD-99E89B603AD6}"/>
              </a:ext>
            </a:extLst>
          </p:cNvPr>
          <p:cNvPicPr>
            <a:picLocks noChangeAspect="1"/>
          </p:cNvPicPr>
          <p:nvPr/>
        </p:nvPicPr>
        <p:blipFill>
          <a:blip r:embed="rId2"/>
          <a:stretch>
            <a:fillRect/>
          </a:stretch>
        </p:blipFill>
        <p:spPr>
          <a:xfrm>
            <a:off x="2062189" y="1429727"/>
            <a:ext cx="8402529" cy="5064858"/>
          </a:xfrm>
          <a:prstGeom prst="rect">
            <a:avLst/>
          </a:prstGeom>
          <a:ln>
            <a:solidFill>
              <a:schemeClr val="bg1"/>
            </a:solidFill>
          </a:ln>
        </p:spPr>
      </p:pic>
    </p:spTree>
    <p:extLst>
      <p:ext uri="{BB962C8B-B14F-4D97-AF65-F5344CB8AC3E}">
        <p14:creationId xmlns:p14="http://schemas.microsoft.com/office/powerpoint/2010/main" val="244436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977B-BE7C-4B39-9CD1-B6C1A19DC71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E678B14-F194-41DB-97DE-7E15AF2BD1E1}"/>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9A93B175-C0E1-4111-9341-78E1BC131FE3}"/>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OPTIONS </a:t>
            </a:r>
          </a:p>
        </p:txBody>
      </p:sp>
      <p:sp>
        <p:nvSpPr>
          <p:cNvPr id="5" name="TextBox 4">
            <a:extLst>
              <a:ext uri="{FF2B5EF4-FFF2-40B4-BE49-F238E27FC236}">
                <a16:creationId xmlns:a16="http://schemas.microsoft.com/office/drawing/2014/main" id="{CE1E8F44-C95F-4827-99AA-8B72DC6D8DBE}"/>
              </a:ext>
            </a:extLst>
          </p:cNvPr>
          <p:cNvSpPr txBox="1"/>
          <p:nvPr/>
        </p:nvSpPr>
        <p:spPr>
          <a:xfrm>
            <a:off x="4296515" y="3704969"/>
            <a:ext cx="7161455" cy="677108"/>
          </a:xfrm>
          <a:prstGeom prst="rect">
            <a:avLst/>
          </a:prstGeom>
          <a:noFill/>
        </p:spPr>
        <p:txBody>
          <a:bodyPr wrap="square" rtlCol="0">
            <a:spAutoFit/>
          </a:bodyPr>
          <a:lstStyle/>
          <a:p>
            <a:r>
              <a:rPr lang="en-GB" dirty="0"/>
              <a:t>Handles empty values without error</a:t>
            </a:r>
            <a:endParaRPr lang="en-US" dirty="0"/>
          </a:p>
          <a:p>
            <a:endParaRPr lang="en-US" sz="2000" dirty="0"/>
          </a:p>
        </p:txBody>
      </p:sp>
    </p:spTree>
    <p:extLst>
      <p:ext uri="{BB962C8B-B14F-4D97-AF65-F5344CB8AC3E}">
        <p14:creationId xmlns:p14="http://schemas.microsoft.com/office/powerpoint/2010/main" val="417238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B94F-6A55-47C1-BEE8-D51F3361CE7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9F7FCD-156F-4DA1-838E-7456C4330802}"/>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EC3A5ACC-1A73-4E01-8EB5-8908F2ECDE10}"/>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MAP</a:t>
            </a:r>
          </a:p>
        </p:txBody>
      </p:sp>
      <p:sp>
        <p:nvSpPr>
          <p:cNvPr id="5" name="TextBox 4">
            <a:extLst>
              <a:ext uri="{FF2B5EF4-FFF2-40B4-BE49-F238E27FC236}">
                <a16:creationId xmlns:a16="http://schemas.microsoft.com/office/drawing/2014/main" id="{F64E9414-8FD6-4DB2-89D9-688EC74046EE}"/>
              </a:ext>
            </a:extLst>
          </p:cNvPr>
          <p:cNvSpPr txBox="1"/>
          <p:nvPr/>
        </p:nvSpPr>
        <p:spPr>
          <a:xfrm>
            <a:off x="3464001" y="3628079"/>
            <a:ext cx="7161455" cy="677108"/>
          </a:xfrm>
          <a:prstGeom prst="rect">
            <a:avLst/>
          </a:prstGeom>
          <a:noFill/>
        </p:spPr>
        <p:txBody>
          <a:bodyPr wrap="square" rtlCol="0">
            <a:spAutoFit/>
          </a:bodyPr>
          <a:lstStyle/>
          <a:p>
            <a:r>
              <a:rPr lang="en-GB" dirty="0"/>
              <a:t>Opens the box of data and transforms it accordingly</a:t>
            </a:r>
            <a:endParaRPr lang="en-US" dirty="0"/>
          </a:p>
          <a:p>
            <a:endParaRPr lang="en-US" sz="2000" dirty="0"/>
          </a:p>
        </p:txBody>
      </p:sp>
    </p:spTree>
    <p:extLst>
      <p:ext uri="{BB962C8B-B14F-4D97-AF65-F5344CB8AC3E}">
        <p14:creationId xmlns:p14="http://schemas.microsoft.com/office/powerpoint/2010/main" val="202325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684C-7512-4189-A802-E6637293638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46AD8F7-5127-4DE0-89C9-9D3BBE99F859}"/>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51D2500E-997C-45C1-8E41-73BCA1A8108B}"/>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FLATMAP</a:t>
            </a:r>
          </a:p>
        </p:txBody>
      </p:sp>
      <p:sp>
        <p:nvSpPr>
          <p:cNvPr id="5" name="TextBox 4">
            <a:extLst>
              <a:ext uri="{FF2B5EF4-FFF2-40B4-BE49-F238E27FC236}">
                <a16:creationId xmlns:a16="http://schemas.microsoft.com/office/drawing/2014/main" id="{C004B305-8FEC-46B0-BAD3-EE10592715B3}"/>
              </a:ext>
            </a:extLst>
          </p:cNvPr>
          <p:cNvSpPr txBox="1"/>
          <p:nvPr/>
        </p:nvSpPr>
        <p:spPr>
          <a:xfrm>
            <a:off x="2972683" y="3628079"/>
            <a:ext cx="7161455" cy="677108"/>
          </a:xfrm>
          <a:prstGeom prst="rect">
            <a:avLst/>
          </a:prstGeom>
          <a:noFill/>
        </p:spPr>
        <p:txBody>
          <a:bodyPr wrap="square" rtlCol="0">
            <a:spAutoFit/>
          </a:bodyPr>
          <a:lstStyle/>
          <a:p>
            <a:r>
              <a:rPr lang="en-GB" dirty="0"/>
              <a:t>Opens the box of data, transforms it, and flattens it accordingly </a:t>
            </a:r>
            <a:endParaRPr lang="en-US" dirty="0"/>
          </a:p>
          <a:p>
            <a:endParaRPr lang="en-US" sz="2000" dirty="0"/>
          </a:p>
        </p:txBody>
      </p:sp>
    </p:spTree>
    <p:extLst>
      <p:ext uri="{BB962C8B-B14F-4D97-AF65-F5344CB8AC3E}">
        <p14:creationId xmlns:p14="http://schemas.microsoft.com/office/powerpoint/2010/main" val="38288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
        <p:nvSpPr>
          <p:cNvPr id="3" name="Rectangle 2">
            <a:extLst>
              <a:ext uri="{FF2B5EF4-FFF2-40B4-BE49-F238E27FC236}">
                <a16:creationId xmlns:a16="http://schemas.microsoft.com/office/drawing/2014/main" id="{DE622A6E-BAD9-394A-82A1-0EC1694E7CEE}"/>
              </a:ext>
            </a:extLst>
          </p:cNvPr>
          <p:cNvSpPr/>
          <p:nvPr/>
        </p:nvSpPr>
        <p:spPr>
          <a:xfrm>
            <a:off x="2322224" y="5791200"/>
            <a:ext cx="6858578" cy="86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When you forget to use </a:t>
            </a:r>
            <a:r>
              <a:rPr lang="en-US" sz="2800" dirty="0" err="1">
                <a:solidFill>
                  <a:schemeClr val="bg1"/>
                </a:solidFill>
              </a:rPr>
              <a:t>flatmap</a:t>
            </a:r>
            <a:r>
              <a:rPr lang="en-US" sz="2800" dirty="0"/>
              <a:t> </a:t>
            </a:r>
          </a:p>
        </p:txBody>
      </p:sp>
    </p:spTree>
    <p:extLst>
      <p:ext uri="{BB962C8B-B14F-4D97-AF65-F5344CB8AC3E}">
        <p14:creationId xmlns:p14="http://schemas.microsoft.com/office/powerpoint/2010/main" val="400794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C7FF-C1A5-4EBC-882B-CCABAB0282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79686A9-19DA-43F4-B592-BEBDF93BF543}"/>
              </a:ext>
            </a:extLst>
          </p:cNvPr>
          <p:cNvSpPr>
            <a:spLocks noGrp="1"/>
          </p:cNvSpPr>
          <p:nvPr>
            <p:ph idx="1"/>
          </p:nvPr>
        </p:nvSpPr>
        <p:spPr/>
        <p:txBody>
          <a:bodyPr/>
          <a:lstStyle/>
          <a:p>
            <a:endParaRPr lang="en-GB" dirty="0"/>
          </a:p>
        </p:txBody>
      </p:sp>
      <p:sp>
        <p:nvSpPr>
          <p:cNvPr id="4" name="Rectangle 3">
            <a:extLst>
              <a:ext uri="{FF2B5EF4-FFF2-40B4-BE49-F238E27FC236}">
                <a16:creationId xmlns:a16="http://schemas.microsoft.com/office/drawing/2014/main" id="{2C0EC27C-943E-4AC0-A21C-5188908F14B2}"/>
              </a:ext>
            </a:extLst>
          </p:cNvPr>
          <p:cNvSpPr/>
          <p:nvPr/>
        </p:nvSpPr>
        <p:spPr>
          <a:xfrm>
            <a:off x="3439495" y="3011262"/>
            <a:ext cx="4380623" cy="707886"/>
          </a:xfrm>
          <a:prstGeom prst="rect">
            <a:avLst/>
          </a:prstGeom>
        </p:spPr>
        <p:txBody>
          <a:bodyPr wrap="none">
            <a:spAutoFit/>
          </a:bodyPr>
          <a:lstStyle/>
          <a:p>
            <a:r>
              <a:rPr lang="en-GB" sz="4000" dirty="0"/>
              <a:t>REDUCE AND FILTER</a:t>
            </a:r>
          </a:p>
        </p:txBody>
      </p:sp>
      <p:sp>
        <p:nvSpPr>
          <p:cNvPr id="5" name="TextBox 4">
            <a:extLst>
              <a:ext uri="{FF2B5EF4-FFF2-40B4-BE49-F238E27FC236}">
                <a16:creationId xmlns:a16="http://schemas.microsoft.com/office/drawing/2014/main" id="{55FC99D5-3600-43AD-B57D-D2EAEA020208}"/>
              </a:ext>
            </a:extLst>
          </p:cNvPr>
          <p:cNvSpPr txBox="1"/>
          <p:nvPr/>
        </p:nvSpPr>
        <p:spPr>
          <a:xfrm>
            <a:off x="3307053" y="3719148"/>
            <a:ext cx="7161455" cy="677108"/>
          </a:xfrm>
          <a:prstGeom prst="rect">
            <a:avLst/>
          </a:prstGeom>
          <a:noFill/>
        </p:spPr>
        <p:txBody>
          <a:bodyPr wrap="square" rtlCol="0">
            <a:spAutoFit/>
          </a:bodyPr>
          <a:lstStyle/>
          <a:p>
            <a:r>
              <a:rPr lang="en-GB" dirty="0"/>
              <a:t>Sum everything up      Only get the data you need</a:t>
            </a:r>
            <a:endParaRPr lang="en-US" dirty="0"/>
          </a:p>
          <a:p>
            <a:endParaRPr lang="en-US" sz="2000" dirty="0"/>
          </a:p>
        </p:txBody>
      </p:sp>
    </p:spTree>
    <p:extLst>
      <p:ext uri="{BB962C8B-B14F-4D97-AF65-F5344CB8AC3E}">
        <p14:creationId xmlns:p14="http://schemas.microsoft.com/office/powerpoint/2010/main" val="206955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FC03-A69C-B94F-971D-D254FDB97EFC}"/>
              </a:ext>
            </a:extLst>
          </p:cNvPr>
          <p:cNvSpPr>
            <a:spLocks noGrp="1"/>
          </p:cNvSpPr>
          <p:nvPr>
            <p:ph type="title"/>
          </p:nvPr>
        </p:nvSpPr>
        <p:spPr/>
        <p:txBody>
          <a:bodyPr/>
          <a:lstStyle/>
          <a:p>
            <a:r>
              <a:rPr lang="en-US" dirty="0"/>
              <a:t>What makes me tick?</a:t>
            </a:r>
          </a:p>
        </p:txBody>
      </p:sp>
      <p:sp>
        <p:nvSpPr>
          <p:cNvPr id="3" name="Content Placeholder 2">
            <a:extLst>
              <a:ext uri="{FF2B5EF4-FFF2-40B4-BE49-F238E27FC236}">
                <a16:creationId xmlns:a16="http://schemas.microsoft.com/office/drawing/2014/main" id="{B8091FEC-C086-3245-B3FA-8F155EE245F9}"/>
              </a:ext>
            </a:extLst>
          </p:cNvPr>
          <p:cNvSpPr>
            <a:spLocks noGrp="1"/>
          </p:cNvSpPr>
          <p:nvPr>
            <p:ph idx="1"/>
          </p:nvPr>
        </p:nvSpPr>
        <p:spPr>
          <a:xfrm>
            <a:off x="685801" y="1888889"/>
            <a:ext cx="6324600" cy="1344849"/>
          </a:xfrm>
        </p:spPr>
        <p:txBody>
          <a:bodyPr>
            <a:normAutofit/>
          </a:bodyPr>
          <a:lstStyle/>
          <a:p>
            <a:pPr marL="0" indent="0">
              <a:buNone/>
            </a:pPr>
            <a:r>
              <a:rPr lang="en-US" dirty="0"/>
              <a:t>Passion for Data and strive to bring the worlds of Software Development and Data Science closer together. </a:t>
            </a:r>
          </a:p>
          <a:p>
            <a:pPr marL="0" indent="0">
              <a:buNone/>
            </a:pPr>
            <a:endParaRPr lang="en-US" dirty="0"/>
          </a:p>
        </p:txBody>
      </p:sp>
      <p:pic>
        <p:nvPicPr>
          <p:cNvPr id="6" name="Picture 5">
            <a:extLst>
              <a:ext uri="{FF2B5EF4-FFF2-40B4-BE49-F238E27FC236}">
                <a16:creationId xmlns:a16="http://schemas.microsoft.com/office/drawing/2014/main" id="{90D01268-F4E7-3B41-8FCB-CEF2419BBAF3}"/>
              </a:ext>
            </a:extLst>
          </p:cNvPr>
          <p:cNvPicPr>
            <a:picLocks noChangeAspect="1"/>
          </p:cNvPicPr>
          <p:nvPr/>
        </p:nvPicPr>
        <p:blipFill>
          <a:blip r:embed="rId2"/>
          <a:stretch>
            <a:fillRect/>
          </a:stretch>
        </p:blipFill>
        <p:spPr>
          <a:xfrm>
            <a:off x="7053775" y="0"/>
            <a:ext cx="5138225" cy="6858000"/>
          </a:xfrm>
          <a:prstGeom prst="rect">
            <a:avLst/>
          </a:prstGeom>
        </p:spPr>
      </p:pic>
      <p:sp>
        <p:nvSpPr>
          <p:cNvPr id="4" name="Rectangle 3">
            <a:extLst>
              <a:ext uri="{FF2B5EF4-FFF2-40B4-BE49-F238E27FC236}">
                <a16:creationId xmlns:a16="http://schemas.microsoft.com/office/drawing/2014/main" id="{FB4D2B69-0F1C-4836-8ED9-7DEB7D3366BB}"/>
              </a:ext>
            </a:extLst>
          </p:cNvPr>
          <p:cNvSpPr/>
          <p:nvPr/>
        </p:nvSpPr>
        <p:spPr>
          <a:xfrm>
            <a:off x="685801" y="2772900"/>
            <a:ext cx="3924151" cy="568745"/>
          </a:xfrm>
          <a:prstGeom prst="rect">
            <a:avLst/>
          </a:prstGeom>
        </p:spPr>
        <p:txBody>
          <a:bodyPr wrap="none">
            <a:spAutoFit/>
          </a:bodyPr>
          <a:lstStyle/>
          <a:p>
            <a:pPr>
              <a:lnSpc>
                <a:spcPct val="200000"/>
              </a:lnSpc>
            </a:pPr>
            <a:r>
              <a:rPr lang="en-US" dirty="0"/>
              <a:t>Helped to organize/run local Code Clubs</a:t>
            </a:r>
          </a:p>
        </p:txBody>
      </p:sp>
      <p:sp>
        <p:nvSpPr>
          <p:cNvPr id="7" name="Rectangle 6">
            <a:extLst>
              <a:ext uri="{FF2B5EF4-FFF2-40B4-BE49-F238E27FC236}">
                <a16:creationId xmlns:a16="http://schemas.microsoft.com/office/drawing/2014/main" id="{D1BE9371-D7D2-4B8C-B2B4-9189E674D820}"/>
              </a:ext>
            </a:extLst>
          </p:cNvPr>
          <p:cNvSpPr/>
          <p:nvPr/>
        </p:nvSpPr>
        <p:spPr>
          <a:xfrm>
            <a:off x="713864" y="3479933"/>
            <a:ext cx="3765711" cy="568745"/>
          </a:xfrm>
          <a:prstGeom prst="rect">
            <a:avLst/>
          </a:prstGeom>
        </p:spPr>
        <p:txBody>
          <a:bodyPr wrap="none">
            <a:spAutoFit/>
          </a:bodyPr>
          <a:lstStyle/>
          <a:p>
            <a:pPr>
              <a:lnSpc>
                <a:spcPct val="200000"/>
              </a:lnSpc>
            </a:pPr>
            <a:r>
              <a:rPr lang="en-US" dirty="0"/>
              <a:t>Organize and volunteer at local events</a:t>
            </a:r>
          </a:p>
        </p:txBody>
      </p:sp>
      <p:sp>
        <p:nvSpPr>
          <p:cNvPr id="8" name="Rectangle 7">
            <a:extLst>
              <a:ext uri="{FF2B5EF4-FFF2-40B4-BE49-F238E27FC236}">
                <a16:creationId xmlns:a16="http://schemas.microsoft.com/office/drawing/2014/main" id="{1FC6530A-D9FC-4C04-98AE-AD756C8817EB}"/>
              </a:ext>
            </a:extLst>
          </p:cNvPr>
          <p:cNvSpPr/>
          <p:nvPr/>
        </p:nvSpPr>
        <p:spPr>
          <a:xfrm>
            <a:off x="685801" y="4120941"/>
            <a:ext cx="5854488" cy="568745"/>
          </a:xfrm>
          <a:prstGeom prst="rect">
            <a:avLst/>
          </a:prstGeom>
        </p:spPr>
        <p:txBody>
          <a:bodyPr wrap="none">
            <a:spAutoFit/>
          </a:bodyPr>
          <a:lstStyle/>
          <a:p>
            <a:pPr>
              <a:lnSpc>
                <a:spcPct val="200000"/>
              </a:lnSpc>
            </a:pPr>
            <a:r>
              <a:rPr lang="en-US" dirty="0"/>
              <a:t>Other areas of interest include UX, and Agile methodologies </a:t>
            </a:r>
          </a:p>
        </p:txBody>
      </p:sp>
    </p:spTree>
    <p:extLst>
      <p:ext uri="{BB962C8B-B14F-4D97-AF65-F5344CB8AC3E}">
        <p14:creationId xmlns:p14="http://schemas.microsoft.com/office/powerpoint/2010/main" val="681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BF9F-FC1B-41E9-AFFC-06E2E63EDF5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B0F8445-7F7F-4F7B-96FF-C06BC6AA7F23}"/>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83BBB4F6-C6F3-4E29-8841-8A3FF735A7F0}"/>
              </a:ext>
            </a:extLst>
          </p:cNvPr>
          <p:cNvSpPr txBox="1">
            <a:spLocks/>
          </p:cNvSpPr>
          <p:nvPr/>
        </p:nvSpPr>
        <p:spPr>
          <a:xfrm>
            <a:off x="940982" y="2587256"/>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FOR COMPREHENSION</a:t>
            </a:r>
          </a:p>
        </p:txBody>
      </p:sp>
      <p:sp>
        <p:nvSpPr>
          <p:cNvPr id="5" name="TextBox 4">
            <a:extLst>
              <a:ext uri="{FF2B5EF4-FFF2-40B4-BE49-F238E27FC236}">
                <a16:creationId xmlns:a16="http://schemas.microsoft.com/office/drawing/2014/main" id="{28B7E52B-3224-43A5-96A3-B529D9568F38}"/>
              </a:ext>
            </a:extLst>
          </p:cNvPr>
          <p:cNvSpPr txBox="1"/>
          <p:nvPr/>
        </p:nvSpPr>
        <p:spPr>
          <a:xfrm>
            <a:off x="5408809" y="3646325"/>
            <a:ext cx="991992" cy="677108"/>
          </a:xfrm>
          <a:prstGeom prst="rect">
            <a:avLst/>
          </a:prstGeom>
          <a:noFill/>
        </p:spPr>
        <p:txBody>
          <a:bodyPr wrap="square" rtlCol="0">
            <a:spAutoFit/>
          </a:bodyPr>
          <a:lstStyle/>
          <a:p>
            <a:r>
              <a:rPr lang="en-GB" dirty="0"/>
              <a:t>Monads</a:t>
            </a:r>
            <a:endParaRPr lang="en-US" dirty="0"/>
          </a:p>
          <a:p>
            <a:endParaRPr lang="en-US" sz="2000" dirty="0"/>
          </a:p>
        </p:txBody>
      </p:sp>
    </p:spTree>
    <p:extLst>
      <p:ext uri="{BB962C8B-B14F-4D97-AF65-F5344CB8AC3E}">
        <p14:creationId xmlns:p14="http://schemas.microsoft.com/office/powerpoint/2010/main" val="3467609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0"/>
            <a:ext cx="6090919" cy="939799"/>
          </a:xfrm>
        </p:spPr>
        <p:txBody>
          <a:bodyPr>
            <a:noAutofit/>
          </a:bodyPr>
          <a:lstStyle/>
          <a:p>
            <a:pPr marL="0" indent="0">
              <a:buNone/>
            </a:pPr>
            <a:r>
              <a:rPr lang="en-US" sz="2400"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8675-14B4-408E-A947-72AFC47A9627}"/>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C8CBED11-19F9-4981-924F-5685A19A2A0E}"/>
              </a:ext>
            </a:extLst>
          </p:cNvPr>
          <p:cNvSpPr>
            <a:spLocks noGrp="1"/>
          </p:cNvSpPr>
          <p:nvPr>
            <p:ph idx="1"/>
          </p:nvPr>
        </p:nvSpPr>
        <p:spPr/>
        <p:txBody>
          <a:bodyPr/>
          <a:lstStyle/>
          <a:p>
            <a:endParaRPr lang="en-GB" dirty="0"/>
          </a:p>
          <a:p>
            <a:endParaRPr lang="en-GB" dirty="0"/>
          </a:p>
        </p:txBody>
      </p:sp>
      <p:sp>
        <p:nvSpPr>
          <p:cNvPr id="4" name="Rectangle 3">
            <a:extLst>
              <a:ext uri="{FF2B5EF4-FFF2-40B4-BE49-F238E27FC236}">
                <a16:creationId xmlns:a16="http://schemas.microsoft.com/office/drawing/2014/main" id="{05FBCC93-69E2-4791-B4FA-0BDD2A2C4B2B}"/>
              </a:ext>
            </a:extLst>
          </p:cNvPr>
          <p:cNvSpPr/>
          <p:nvPr/>
        </p:nvSpPr>
        <p:spPr>
          <a:xfrm>
            <a:off x="1269827" y="2247689"/>
            <a:ext cx="3005887" cy="369332"/>
          </a:xfrm>
          <a:prstGeom prst="rect">
            <a:avLst/>
          </a:prstGeom>
        </p:spPr>
        <p:txBody>
          <a:bodyPr wrap="none">
            <a:spAutoFit/>
          </a:bodyPr>
          <a:lstStyle/>
          <a:p>
            <a:r>
              <a:rPr lang="en-GB" dirty="0"/>
              <a:t>Gone over some of the basics </a:t>
            </a:r>
          </a:p>
        </p:txBody>
      </p:sp>
      <p:sp>
        <p:nvSpPr>
          <p:cNvPr id="5" name="Rectangle 4">
            <a:extLst>
              <a:ext uri="{FF2B5EF4-FFF2-40B4-BE49-F238E27FC236}">
                <a16:creationId xmlns:a16="http://schemas.microsoft.com/office/drawing/2014/main" id="{6FA734BD-44AD-4667-BB65-D1024B1F680E}"/>
              </a:ext>
            </a:extLst>
          </p:cNvPr>
          <p:cNvSpPr/>
          <p:nvPr/>
        </p:nvSpPr>
        <p:spPr>
          <a:xfrm>
            <a:off x="1269827" y="3006108"/>
            <a:ext cx="4912050" cy="369332"/>
          </a:xfrm>
          <a:prstGeom prst="rect">
            <a:avLst/>
          </a:prstGeom>
        </p:spPr>
        <p:txBody>
          <a:bodyPr wrap="none">
            <a:spAutoFit/>
          </a:bodyPr>
          <a:lstStyle/>
          <a:p>
            <a:r>
              <a:rPr lang="en-GB" dirty="0"/>
              <a:t>Apply these when working with Scala in Databricks</a:t>
            </a:r>
          </a:p>
        </p:txBody>
      </p:sp>
      <p:sp>
        <p:nvSpPr>
          <p:cNvPr id="6" name="Rectangle 5">
            <a:extLst>
              <a:ext uri="{FF2B5EF4-FFF2-40B4-BE49-F238E27FC236}">
                <a16:creationId xmlns:a16="http://schemas.microsoft.com/office/drawing/2014/main" id="{3BA4DB07-5E0E-48AF-9A67-A8DADF0D5E2F}"/>
              </a:ext>
            </a:extLst>
          </p:cNvPr>
          <p:cNvSpPr/>
          <p:nvPr/>
        </p:nvSpPr>
        <p:spPr>
          <a:xfrm>
            <a:off x="1269827" y="3850658"/>
            <a:ext cx="4891532" cy="369332"/>
          </a:xfrm>
          <a:prstGeom prst="rect">
            <a:avLst/>
          </a:prstGeom>
        </p:spPr>
        <p:txBody>
          <a:bodyPr wrap="none">
            <a:spAutoFit/>
          </a:bodyPr>
          <a:lstStyle/>
          <a:p>
            <a:r>
              <a:rPr lang="en-GB" dirty="0"/>
              <a:t>Be able to understand Maven and Spark packages </a:t>
            </a:r>
          </a:p>
        </p:txBody>
      </p:sp>
      <p:sp>
        <p:nvSpPr>
          <p:cNvPr id="7" name="Rectangle 6">
            <a:extLst>
              <a:ext uri="{FF2B5EF4-FFF2-40B4-BE49-F238E27FC236}">
                <a16:creationId xmlns:a16="http://schemas.microsoft.com/office/drawing/2014/main" id="{9797549C-3000-4634-8F33-EC27BF7C033D}"/>
              </a:ext>
            </a:extLst>
          </p:cNvPr>
          <p:cNvSpPr/>
          <p:nvPr/>
        </p:nvSpPr>
        <p:spPr>
          <a:xfrm>
            <a:off x="1269827" y="5606534"/>
            <a:ext cx="2184381" cy="369332"/>
          </a:xfrm>
          <a:prstGeom prst="rect">
            <a:avLst/>
          </a:prstGeom>
        </p:spPr>
        <p:txBody>
          <a:bodyPr wrap="none">
            <a:spAutoFit/>
          </a:bodyPr>
          <a:lstStyle/>
          <a:p>
            <a:r>
              <a:rPr lang="en-GB" dirty="0"/>
              <a:t>Create a portable Jar </a:t>
            </a:r>
          </a:p>
        </p:txBody>
      </p:sp>
      <p:sp>
        <p:nvSpPr>
          <p:cNvPr id="8" name="Rectangle 7">
            <a:extLst>
              <a:ext uri="{FF2B5EF4-FFF2-40B4-BE49-F238E27FC236}">
                <a16:creationId xmlns:a16="http://schemas.microsoft.com/office/drawing/2014/main" id="{66AACDE0-0F42-40FF-889F-FB298C1B81CE}"/>
              </a:ext>
            </a:extLst>
          </p:cNvPr>
          <p:cNvSpPr/>
          <p:nvPr/>
        </p:nvSpPr>
        <p:spPr>
          <a:xfrm>
            <a:off x="1269827" y="4699286"/>
            <a:ext cx="1906419" cy="369332"/>
          </a:xfrm>
          <a:prstGeom prst="rect">
            <a:avLst/>
          </a:prstGeom>
        </p:spPr>
        <p:txBody>
          <a:bodyPr wrap="none">
            <a:spAutoFit/>
          </a:bodyPr>
          <a:lstStyle/>
          <a:p>
            <a:r>
              <a:rPr lang="en-GB" dirty="0"/>
              <a:t>Robustly test code</a:t>
            </a:r>
          </a:p>
        </p:txBody>
      </p:sp>
    </p:spTree>
    <p:extLst>
      <p:ext uri="{BB962C8B-B14F-4D97-AF65-F5344CB8AC3E}">
        <p14:creationId xmlns:p14="http://schemas.microsoft.com/office/powerpoint/2010/main" val="98211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AF69-5680-3543-BE58-49FD0571F953}"/>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B301D850-DB82-BD4A-A293-11D18DBB9CE5}"/>
              </a:ext>
            </a:extLst>
          </p:cNvPr>
          <p:cNvSpPr>
            <a:spLocks noGrp="1"/>
          </p:cNvSpPr>
          <p:nvPr>
            <p:ph idx="1"/>
          </p:nvPr>
        </p:nvSpPr>
        <p:spPr>
          <a:xfrm>
            <a:off x="685801" y="2142067"/>
            <a:ext cx="10131425" cy="4373033"/>
          </a:xfrm>
          <a:solidFill>
            <a:schemeClr val="tx1"/>
          </a:solidFill>
        </p:spPr>
        <p:txBody>
          <a:bodyPr/>
          <a:lstStyle/>
          <a:p>
            <a:r>
              <a:rPr lang="en-GB" b="1" dirty="0">
                <a:solidFill>
                  <a:schemeClr val="bg1"/>
                </a:solidFill>
                <a:hlinkClick r:id="rId2">
                  <a:extLst>
                    <a:ext uri="{A12FA001-AC4F-418D-AE19-62706E023703}">
                      <ahyp:hlinkClr xmlns:ahyp="http://schemas.microsoft.com/office/drawing/2018/hyperlinkcolor" val="tx"/>
                    </a:ext>
                  </a:extLst>
                </a:hlinkClick>
              </a:rPr>
              <a:t>Learning</a:t>
            </a:r>
          </a:p>
          <a:p>
            <a:r>
              <a:rPr lang="en-GB" dirty="0">
                <a:solidFill>
                  <a:srgbClr val="C573D2"/>
                </a:solidFill>
                <a:hlinkClick r:id="rId2">
                  <a:extLst>
                    <a:ext uri="{A12FA001-AC4F-418D-AE19-62706E023703}">
                      <ahyp:hlinkClr xmlns:ahyp="http://schemas.microsoft.com/office/drawing/2018/hyperlinkcolor" val="tx"/>
                    </a:ext>
                  </a:extLst>
                </a:hlinkClick>
              </a:rPr>
              <a:t>https://www.scala-exercises.org/</a:t>
            </a:r>
            <a:endParaRPr lang="en-GB" dirty="0">
              <a:solidFill>
                <a:srgbClr val="C573D2"/>
              </a:solidFill>
            </a:endParaRPr>
          </a:p>
          <a:p>
            <a:r>
              <a:rPr lang="en-GB" dirty="0">
                <a:hlinkClick r:id="rId3"/>
              </a:rPr>
              <a:t>https://scala.epfl.ch/</a:t>
            </a:r>
            <a:endParaRPr lang="en-GB" dirty="0"/>
          </a:p>
          <a:p>
            <a:r>
              <a:rPr lang="en-GB" dirty="0">
                <a:hlinkClick r:id="rId4"/>
              </a:rPr>
              <a:t>https://www.coursera.org/specializations/scala</a:t>
            </a:r>
            <a:endParaRPr lang="en-GB" dirty="0"/>
          </a:p>
          <a:p>
            <a:r>
              <a:rPr lang="en-GB" dirty="0">
                <a:hlinkClick r:id="rId5"/>
              </a:rPr>
              <a:t>https://typelevel.org/cats/</a:t>
            </a:r>
            <a:endParaRPr lang="en-GB" dirty="0"/>
          </a:p>
          <a:p>
            <a:r>
              <a:rPr lang="en-GB" dirty="0">
                <a:hlinkClick r:id="rId6"/>
              </a:rPr>
              <a:t>https://medium.com/disney-streaming/tagged/thisweekinscala</a:t>
            </a:r>
            <a:endParaRPr lang="en-GB" dirty="0"/>
          </a:p>
          <a:p>
            <a:r>
              <a:rPr lang="en-US" b="1" dirty="0">
                <a:solidFill>
                  <a:schemeClr val="bg1"/>
                </a:solidFill>
              </a:rPr>
              <a:t>Conferences</a:t>
            </a:r>
          </a:p>
          <a:p>
            <a:r>
              <a:rPr lang="en-GB" dirty="0">
                <a:hlinkClick r:id="rId7"/>
              </a:rPr>
              <a:t>https://scaladays.org/</a:t>
            </a:r>
            <a:endParaRPr lang="en-GB" dirty="0"/>
          </a:p>
          <a:p>
            <a:r>
              <a:rPr lang="en-GB" dirty="0">
                <a:hlinkClick r:id="rId8"/>
              </a:rPr>
              <a:t>https://scala.world/</a:t>
            </a:r>
            <a:endParaRPr lang="en-US" dirty="0">
              <a:solidFill>
                <a:schemeClr val="bg1"/>
              </a:solidFill>
            </a:endParaRPr>
          </a:p>
        </p:txBody>
      </p:sp>
    </p:spTree>
    <p:extLst>
      <p:ext uri="{BB962C8B-B14F-4D97-AF65-F5344CB8AC3E}">
        <p14:creationId xmlns:p14="http://schemas.microsoft.com/office/powerpoint/2010/main" val="2290887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GB" sz="2000" b="1" dirty="0">
                <a:solidFill>
                  <a:schemeClr val="bg1"/>
                </a:solidFill>
                <a:hlinkClick r:id="rId2">
                  <a:extLst>
                    <a:ext uri="{A12FA001-AC4F-418D-AE19-62706E023703}">
                      <ahyp:hlinkClr xmlns:ahyp="http://schemas.microsoft.com/office/drawing/2018/hyperlinkcolor" val="tx"/>
                    </a:ext>
                  </a:extLst>
                </a:hlinkClick>
              </a:rPr>
              <a:t>https://github.com/AnnaWykes/taking-the-scary-out-of-scala</a:t>
            </a:r>
            <a:endParaRPr lang="en-GB" sz="2000" b="1" dirty="0">
              <a:solidFill>
                <a:schemeClr val="bg1"/>
              </a:solidFill>
            </a:endParaRP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3"/>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4"/>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5"/>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4FCE-3D46-BD41-8BFF-CF5C2B5CFCAD}"/>
              </a:ext>
            </a:extLst>
          </p:cNvPr>
          <p:cNvSpPr>
            <a:spLocks noGrp="1"/>
          </p:cNvSpPr>
          <p:nvPr>
            <p:ph type="title"/>
          </p:nvPr>
        </p:nvSpPr>
        <p:spPr/>
        <p:txBody>
          <a:bodyPr/>
          <a:lstStyle/>
          <a:p>
            <a:r>
              <a:rPr lang="en-US" dirty="0" err="1"/>
              <a:t>MEETups</a:t>
            </a:r>
            <a:r>
              <a:rPr lang="en-US" dirty="0"/>
              <a:t> and Community Groups</a:t>
            </a:r>
          </a:p>
        </p:txBody>
      </p:sp>
      <p:pic>
        <p:nvPicPr>
          <p:cNvPr id="9" name="Content Placeholder 8" descr="A screenshot of a cell phone&#10;&#10;Description automatically generated">
            <a:extLst>
              <a:ext uri="{FF2B5EF4-FFF2-40B4-BE49-F238E27FC236}">
                <a16:creationId xmlns:a16="http://schemas.microsoft.com/office/drawing/2014/main" id="{6E27F26A-BCF0-8248-A053-4F37B719FC9D}"/>
              </a:ext>
            </a:extLst>
          </p:cNvPr>
          <p:cNvPicPr>
            <a:picLocks noGrp="1" noChangeAspect="1"/>
          </p:cNvPicPr>
          <p:nvPr>
            <p:ph idx="1"/>
          </p:nvPr>
        </p:nvPicPr>
        <p:blipFill>
          <a:blip r:embed="rId2"/>
          <a:stretch>
            <a:fillRect/>
          </a:stretch>
        </p:blipFill>
        <p:spPr>
          <a:xfrm>
            <a:off x="778323" y="1902577"/>
            <a:ext cx="6955969" cy="4347481"/>
          </a:xfrm>
          <a:ln>
            <a:solidFill>
              <a:schemeClr val="bg1"/>
            </a:solidFill>
          </a:ln>
        </p:spPr>
      </p:pic>
      <p:pic>
        <p:nvPicPr>
          <p:cNvPr id="4" name="Picture 3">
            <a:extLst>
              <a:ext uri="{FF2B5EF4-FFF2-40B4-BE49-F238E27FC236}">
                <a16:creationId xmlns:a16="http://schemas.microsoft.com/office/drawing/2014/main" id="{8C61EC89-899D-EC4A-A490-B0D5FFAFB9B7}"/>
              </a:ext>
            </a:extLst>
          </p:cNvPr>
          <p:cNvPicPr>
            <a:picLocks noChangeAspect="1"/>
          </p:cNvPicPr>
          <p:nvPr/>
        </p:nvPicPr>
        <p:blipFill>
          <a:blip r:embed="rId3"/>
          <a:stretch>
            <a:fillRect/>
          </a:stretch>
        </p:blipFill>
        <p:spPr>
          <a:xfrm>
            <a:off x="8166799" y="1902577"/>
            <a:ext cx="3274084" cy="4347481"/>
          </a:xfrm>
          <a:prstGeom prst="rect">
            <a:avLst/>
          </a:prstGeom>
        </p:spPr>
      </p:pic>
    </p:spTree>
    <p:extLst>
      <p:ext uri="{BB962C8B-B14F-4D97-AF65-F5344CB8AC3E}">
        <p14:creationId xmlns:p14="http://schemas.microsoft.com/office/powerpoint/2010/main" val="203705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dirty="0">
                <a:solidFill>
                  <a:srgbClr val="FFFFFF"/>
                </a:solidFill>
              </a:rPr>
              <a:t>What are we going to do………</a:t>
            </a:r>
          </a:p>
        </p:txBody>
      </p:sp>
      <p:pic>
        <p:nvPicPr>
          <p:cNvPr id="1026" name="Picture 2" descr="Databricks - Wikipedia">
            <a:extLst>
              <a:ext uri="{FF2B5EF4-FFF2-40B4-BE49-F238E27FC236}">
                <a16:creationId xmlns:a16="http://schemas.microsoft.com/office/drawing/2014/main" id="{7982E4A0-3F1E-49C1-8141-3BB882888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32" y="368048"/>
            <a:ext cx="4785694" cy="2512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ala (programming language) - Wikipedia">
            <a:extLst>
              <a:ext uri="{FF2B5EF4-FFF2-40B4-BE49-F238E27FC236}">
                <a16:creationId xmlns:a16="http://schemas.microsoft.com/office/drawing/2014/main" id="{A4072C44-67F7-4A6B-8ED5-947041D6B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5409" y="3977463"/>
            <a:ext cx="4740790" cy="194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D7CA-DB71-42E4-BC1C-1E1A7762DDBF}"/>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D41D4953-1C93-44E4-870F-7C8D9E7C72ED}"/>
              </a:ext>
            </a:extLst>
          </p:cNvPr>
          <p:cNvSpPr>
            <a:spLocks noGrp="1"/>
          </p:cNvSpPr>
          <p:nvPr>
            <p:ph idx="1"/>
          </p:nvPr>
        </p:nvSpPr>
        <p:spPr>
          <a:xfrm>
            <a:off x="779721" y="1901062"/>
            <a:ext cx="10381991" cy="785431"/>
          </a:xfrm>
        </p:spPr>
        <p:txBody>
          <a:bodyPr/>
          <a:lstStyle/>
          <a:p>
            <a:pPr marL="0" indent="0">
              <a:buNone/>
            </a:pPr>
            <a:endParaRPr lang="en-GB" dirty="0"/>
          </a:p>
        </p:txBody>
      </p:sp>
      <p:pic>
        <p:nvPicPr>
          <p:cNvPr id="2050" name="Picture 2" descr="G20: Australians bury heads in sand in climate protest - BBC News">
            <a:extLst>
              <a:ext uri="{FF2B5EF4-FFF2-40B4-BE49-F238E27FC236}">
                <a16:creationId xmlns:a16="http://schemas.microsoft.com/office/drawing/2014/main" id="{99247E5D-D11D-44F6-A3A0-CC0B55B9E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315" y="1714499"/>
            <a:ext cx="8428251" cy="474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0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D3D3-37E7-4B87-947E-7775333D514B}"/>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AF6A02C5-8023-49E8-BFB2-5AA8C7F4E6B3}"/>
              </a:ext>
            </a:extLst>
          </p:cNvPr>
          <p:cNvSpPr>
            <a:spLocks noGrp="1"/>
          </p:cNvSpPr>
          <p:nvPr>
            <p:ph idx="1"/>
          </p:nvPr>
        </p:nvSpPr>
        <p:spPr/>
        <p:txBody>
          <a:bodyPr/>
          <a:lstStyle/>
          <a:p>
            <a:endParaRPr lang="en-GB"/>
          </a:p>
        </p:txBody>
      </p:sp>
      <p:pic>
        <p:nvPicPr>
          <p:cNvPr id="4" name="Picture 2" descr="Databricks - Wikipedia">
            <a:extLst>
              <a:ext uri="{FF2B5EF4-FFF2-40B4-BE49-F238E27FC236}">
                <a16:creationId xmlns:a16="http://schemas.microsoft.com/office/drawing/2014/main" id="{E80EF92C-3437-407E-8F06-EE9AA1916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074" y="1188800"/>
            <a:ext cx="8534091" cy="448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2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ED9E-CBDF-4ECC-A207-74136600370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493A54F-C409-42D1-8036-345C16211A6B}"/>
              </a:ext>
            </a:extLst>
          </p:cNvPr>
          <p:cNvSpPr>
            <a:spLocks noGrp="1"/>
          </p:cNvSpPr>
          <p:nvPr>
            <p:ph idx="1"/>
          </p:nvPr>
        </p:nvSpPr>
        <p:spPr/>
        <p:txBody>
          <a:bodyPr/>
          <a:lstStyle/>
          <a:p>
            <a:r>
              <a:rPr lang="en-GB" dirty="0"/>
              <a:t>Databricks blurb</a:t>
            </a:r>
          </a:p>
        </p:txBody>
      </p:sp>
      <p:sp>
        <p:nvSpPr>
          <p:cNvPr id="26" name="Rectangle 25">
            <a:extLst>
              <a:ext uri="{FF2B5EF4-FFF2-40B4-BE49-F238E27FC236}">
                <a16:creationId xmlns:a16="http://schemas.microsoft.com/office/drawing/2014/main" id="{25CB3AC1-3C02-46EF-BDB5-0E0B5F61A595}"/>
              </a:ext>
            </a:extLst>
          </p:cNvPr>
          <p:cNvSpPr/>
          <p:nvPr/>
        </p:nvSpPr>
        <p:spPr>
          <a:xfrm>
            <a:off x="311888" y="290623"/>
            <a:ext cx="11561135" cy="62306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ln>
                <a:solidFill>
                  <a:schemeClr val="tx1"/>
                </a:solidFill>
              </a:ln>
            </a:endParaRPr>
          </a:p>
        </p:txBody>
      </p:sp>
      <p:sp>
        <p:nvSpPr>
          <p:cNvPr id="27" name="Rectangle 26">
            <a:extLst>
              <a:ext uri="{FF2B5EF4-FFF2-40B4-BE49-F238E27FC236}">
                <a16:creationId xmlns:a16="http://schemas.microsoft.com/office/drawing/2014/main" id="{A1AD47AA-B22E-4F6A-832F-FEC585B243E0}"/>
              </a:ext>
            </a:extLst>
          </p:cNvPr>
          <p:cNvSpPr/>
          <p:nvPr/>
        </p:nvSpPr>
        <p:spPr>
          <a:xfrm>
            <a:off x="944315" y="4960356"/>
            <a:ext cx="2736303" cy="584775"/>
          </a:xfrm>
          <a:prstGeom prst="rect">
            <a:avLst/>
          </a:prstGeom>
        </p:spPr>
        <p:txBody>
          <a:bodyPr wrap="square">
            <a:spAutoFit/>
          </a:bodyPr>
          <a:lstStyle/>
          <a:p>
            <a:pPr algn="ctr"/>
            <a:r>
              <a:rPr lang="en-GB" sz="1600" dirty="0" err="1">
                <a:solidFill>
                  <a:srgbClr val="222222"/>
                </a:solidFill>
                <a:latin typeface="arial" panose="020B0604020202020204" pitchFamily="34" charset="0"/>
              </a:rPr>
              <a:t>Matei</a:t>
            </a:r>
            <a:r>
              <a:rPr lang="en-GB" sz="1600" dirty="0">
                <a:solidFill>
                  <a:srgbClr val="222222"/>
                </a:solidFill>
                <a:latin typeface="arial" panose="020B0604020202020204" pitchFamily="34" charset="0"/>
              </a:rPr>
              <a:t> </a:t>
            </a:r>
            <a:r>
              <a:rPr lang="en-GB" sz="1600" dirty="0" err="1">
                <a:solidFill>
                  <a:srgbClr val="222222"/>
                </a:solidFill>
                <a:latin typeface="arial" panose="020B0604020202020204" pitchFamily="34" charset="0"/>
              </a:rPr>
              <a:t>Zaharia</a:t>
            </a:r>
            <a:r>
              <a:rPr lang="en-GB" sz="1600" dirty="0">
                <a:solidFill>
                  <a:srgbClr val="222222"/>
                </a:solidFill>
                <a:latin typeface="arial" panose="020B0604020202020204" pitchFamily="34" charset="0"/>
              </a:rPr>
              <a:t> starts Spark project</a:t>
            </a:r>
            <a:endParaRPr lang="en-GB" sz="1600" dirty="0"/>
          </a:p>
        </p:txBody>
      </p:sp>
      <p:pic>
        <p:nvPicPr>
          <p:cNvPr id="28" name="Picture 2" descr="Image result for matei zaharia">
            <a:extLst>
              <a:ext uri="{FF2B5EF4-FFF2-40B4-BE49-F238E27FC236}">
                <a16:creationId xmlns:a16="http://schemas.microsoft.com/office/drawing/2014/main" id="{C238E234-156C-48E7-A443-4D12035FA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88" y="3160156"/>
            <a:ext cx="1448678" cy="1689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a:extLst>
              <a:ext uri="{FF2B5EF4-FFF2-40B4-BE49-F238E27FC236}">
                <a16:creationId xmlns:a16="http://schemas.microsoft.com/office/drawing/2014/main" id="{EC97D337-4A49-48AE-8794-6176DC1957CD}"/>
              </a:ext>
            </a:extLst>
          </p:cNvPr>
          <p:cNvPicPr>
            <a:picLocks noChangeAspect="1"/>
          </p:cNvPicPr>
          <p:nvPr/>
        </p:nvPicPr>
        <p:blipFill>
          <a:blip r:embed="rId4"/>
          <a:stretch>
            <a:fillRect/>
          </a:stretch>
        </p:blipFill>
        <p:spPr>
          <a:xfrm>
            <a:off x="9354498" y="890874"/>
            <a:ext cx="1115850" cy="879467"/>
          </a:xfrm>
          <a:prstGeom prst="rect">
            <a:avLst/>
          </a:prstGeom>
        </p:spPr>
      </p:pic>
      <p:sp>
        <p:nvSpPr>
          <p:cNvPr id="30" name="Rectangle 29">
            <a:extLst>
              <a:ext uri="{FF2B5EF4-FFF2-40B4-BE49-F238E27FC236}">
                <a16:creationId xmlns:a16="http://schemas.microsoft.com/office/drawing/2014/main" id="{D22ABA9F-6ED0-4C1F-A4A6-4F2038A1F9AC}"/>
              </a:ext>
            </a:extLst>
          </p:cNvPr>
          <p:cNvSpPr/>
          <p:nvPr/>
        </p:nvSpPr>
        <p:spPr>
          <a:xfrm>
            <a:off x="8544272" y="2148227"/>
            <a:ext cx="2736303" cy="830997"/>
          </a:xfrm>
          <a:prstGeom prst="rect">
            <a:avLst/>
          </a:prstGeom>
        </p:spPr>
        <p:txBody>
          <a:bodyPr wrap="square">
            <a:spAutoFit/>
          </a:bodyPr>
          <a:lstStyle/>
          <a:p>
            <a:pPr algn="ctr"/>
            <a:r>
              <a:rPr lang="en-GB" dirty="0">
                <a:solidFill>
                  <a:srgbClr val="222222"/>
                </a:solidFill>
                <a:latin typeface="arial" panose="020B0604020202020204" pitchFamily="34" charset="0"/>
              </a:rPr>
              <a:t>Apache Hadoop project created</a:t>
            </a:r>
            <a:endParaRPr lang="en-GB" dirty="0"/>
          </a:p>
        </p:txBody>
      </p:sp>
      <p:pic>
        <p:nvPicPr>
          <p:cNvPr id="31" name="Picture 6" descr="Image result for google logo">
            <a:extLst>
              <a:ext uri="{FF2B5EF4-FFF2-40B4-BE49-F238E27FC236}">
                <a16:creationId xmlns:a16="http://schemas.microsoft.com/office/drawing/2014/main" id="{C6C405AF-1320-4D3D-B4F0-C4427BD019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424" y="692696"/>
            <a:ext cx="2474519" cy="83643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E54B0E40-ABE1-49FB-942A-3D35ADF9391F}"/>
              </a:ext>
            </a:extLst>
          </p:cNvPr>
          <p:cNvSpPr/>
          <p:nvPr/>
        </p:nvSpPr>
        <p:spPr>
          <a:xfrm>
            <a:off x="610498" y="1523394"/>
            <a:ext cx="3076370" cy="584775"/>
          </a:xfrm>
          <a:prstGeom prst="rect">
            <a:avLst/>
          </a:prstGeom>
        </p:spPr>
        <p:txBody>
          <a:bodyPr wrap="square">
            <a:spAutoFit/>
          </a:bodyPr>
          <a:lstStyle/>
          <a:p>
            <a:pPr algn="ctr"/>
            <a:r>
              <a:rPr lang="en-GB" sz="1600" dirty="0">
                <a:solidFill>
                  <a:srgbClr val="222222"/>
                </a:solidFill>
                <a:latin typeface="arial" panose="020B0604020202020204" pitchFamily="34" charset="0"/>
              </a:rPr>
              <a:t>Google File System Papers Released</a:t>
            </a:r>
            <a:endParaRPr lang="en-GB" sz="1600" dirty="0"/>
          </a:p>
        </p:txBody>
      </p:sp>
      <p:sp>
        <p:nvSpPr>
          <p:cNvPr id="33" name="Rectangle 32">
            <a:extLst>
              <a:ext uri="{FF2B5EF4-FFF2-40B4-BE49-F238E27FC236}">
                <a16:creationId xmlns:a16="http://schemas.microsoft.com/office/drawing/2014/main" id="{2AF11F3A-3230-4A0D-8B4A-BBF92E0FD8BD}"/>
              </a:ext>
            </a:extLst>
          </p:cNvPr>
          <p:cNvSpPr/>
          <p:nvPr/>
        </p:nvSpPr>
        <p:spPr>
          <a:xfrm>
            <a:off x="610498" y="2109788"/>
            <a:ext cx="3076370" cy="461665"/>
          </a:xfrm>
          <a:prstGeom prst="rect">
            <a:avLst/>
          </a:prstGeom>
        </p:spPr>
        <p:txBody>
          <a:bodyPr wrap="square">
            <a:spAutoFit/>
          </a:bodyPr>
          <a:lstStyle/>
          <a:p>
            <a:pPr algn="ctr"/>
            <a:r>
              <a:rPr lang="en-GB" b="1" dirty="0">
                <a:solidFill>
                  <a:srgbClr val="222222"/>
                </a:solidFill>
                <a:latin typeface="arial" panose="020B0604020202020204" pitchFamily="34" charset="0"/>
              </a:rPr>
              <a:t>2003</a:t>
            </a:r>
            <a:endParaRPr lang="en-GB" b="1" dirty="0"/>
          </a:p>
        </p:txBody>
      </p:sp>
      <p:pic>
        <p:nvPicPr>
          <p:cNvPr id="34" name="Picture 12" descr="Image result for mapreduce">
            <a:extLst>
              <a:ext uri="{FF2B5EF4-FFF2-40B4-BE49-F238E27FC236}">
                <a16:creationId xmlns:a16="http://schemas.microsoft.com/office/drawing/2014/main" id="{AB8E4D3E-E296-45DA-95E2-A57A7322189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051" b="5901"/>
          <a:stretch/>
        </p:blipFill>
        <p:spPr bwMode="auto">
          <a:xfrm>
            <a:off x="4944434" y="1523394"/>
            <a:ext cx="2237081" cy="115212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6315764-CC50-4F79-A148-096C031DB86B}"/>
              </a:ext>
            </a:extLst>
          </p:cNvPr>
          <p:cNvSpPr/>
          <p:nvPr/>
        </p:nvSpPr>
        <p:spPr>
          <a:xfrm>
            <a:off x="4524789" y="962337"/>
            <a:ext cx="3076370" cy="461665"/>
          </a:xfrm>
          <a:prstGeom prst="rect">
            <a:avLst/>
          </a:prstGeom>
        </p:spPr>
        <p:txBody>
          <a:bodyPr wrap="square">
            <a:spAutoFit/>
          </a:bodyPr>
          <a:lstStyle/>
          <a:p>
            <a:pPr algn="ctr"/>
            <a:r>
              <a:rPr lang="en-GB" b="1" dirty="0">
                <a:solidFill>
                  <a:srgbClr val="222222"/>
                </a:solidFill>
                <a:latin typeface="arial" panose="020B0604020202020204" pitchFamily="34" charset="0"/>
              </a:rPr>
              <a:t>2004</a:t>
            </a:r>
            <a:endParaRPr lang="en-GB" b="1" dirty="0"/>
          </a:p>
        </p:txBody>
      </p:sp>
      <p:sp>
        <p:nvSpPr>
          <p:cNvPr id="36" name="Rectangle 35">
            <a:extLst>
              <a:ext uri="{FF2B5EF4-FFF2-40B4-BE49-F238E27FC236}">
                <a16:creationId xmlns:a16="http://schemas.microsoft.com/office/drawing/2014/main" id="{01364247-CC94-4AD8-9A91-F3C84BDA2544}"/>
              </a:ext>
            </a:extLst>
          </p:cNvPr>
          <p:cNvSpPr/>
          <p:nvPr/>
        </p:nvSpPr>
        <p:spPr>
          <a:xfrm>
            <a:off x="4524789" y="643580"/>
            <a:ext cx="3076370" cy="338554"/>
          </a:xfrm>
          <a:prstGeom prst="rect">
            <a:avLst/>
          </a:prstGeom>
        </p:spPr>
        <p:txBody>
          <a:bodyPr wrap="square">
            <a:spAutoFit/>
          </a:bodyPr>
          <a:lstStyle/>
          <a:p>
            <a:pPr algn="ctr"/>
            <a:r>
              <a:rPr lang="en-GB" sz="1600" dirty="0">
                <a:solidFill>
                  <a:srgbClr val="222222"/>
                </a:solidFill>
                <a:latin typeface="arial" panose="020B0604020202020204" pitchFamily="34" charset="0"/>
              </a:rPr>
              <a:t>Google MapReduce Papers</a:t>
            </a:r>
            <a:endParaRPr lang="en-GB" sz="1600" dirty="0"/>
          </a:p>
        </p:txBody>
      </p:sp>
      <p:sp>
        <p:nvSpPr>
          <p:cNvPr id="37" name="Rectangle 36">
            <a:extLst>
              <a:ext uri="{FF2B5EF4-FFF2-40B4-BE49-F238E27FC236}">
                <a16:creationId xmlns:a16="http://schemas.microsoft.com/office/drawing/2014/main" id="{25FD3364-DEB1-4D8B-8A7E-72140AF89A35}"/>
              </a:ext>
            </a:extLst>
          </p:cNvPr>
          <p:cNvSpPr/>
          <p:nvPr/>
        </p:nvSpPr>
        <p:spPr>
          <a:xfrm>
            <a:off x="8374238" y="1777093"/>
            <a:ext cx="3076370" cy="461665"/>
          </a:xfrm>
          <a:prstGeom prst="rect">
            <a:avLst/>
          </a:prstGeom>
        </p:spPr>
        <p:txBody>
          <a:bodyPr wrap="square">
            <a:spAutoFit/>
          </a:bodyPr>
          <a:lstStyle/>
          <a:p>
            <a:pPr algn="ctr"/>
            <a:r>
              <a:rPr lang="en-GB" b="1" dirty="0">
                <a:solidFill>
                  <a:srgbClr val="222222"/>
                </a:solidFill>
                <a:latin typeface="arial" panose="020B0604020202020204" pitchFamily="34" charset="0"/>
              </a:rPr>
              <a:t>2006</a:t>
            </a:r>
            <a:endParaRPr lang="en-GB" b="1" dirty="0"/>
          </a:p>
        </p:txBody>
      </p:sp>
      <p:sp>
        <p:nvSpPr>
          <p:cNvPr id="38" name="Rectangle 37">
            <a:extLst>
              <a:ext uri="{FF2B5EF4-FFF2-40B4-BE49-F238E27FC236}">
                <a16:creationId xmlns:a16="http://schemas.microsoft.com/office/drawing/2014/main" id="{7ED19856-BC24-4DA1-8A9E-9D2E0B4ED42E}"/>
              </a:ext>
            </a:extLst>
          </p:cNvPr>
          <p:cNvSpPr/>
          <p:nvPr/>
        </p:nvSpPr>
        <p:spPr>
          <a:xfrm>
            <a:off x="673642" y="5525075"/>
            <a:ext cx="3076370" cy="369332"/>
          </a:xfrm>
          <a:prstGeom prst="rect">
            <a:avLst/>
          </a:prstGeom>
        </p:spPr>
        <p:txBody>
          <a:bodyPr wrap="square">
            <a:spAutoFit/>
          </a:bodyPr>
          <a:lstStyle/>
          <a:p>
            <a:pPr algn="ctr"/>
            <a:r>
              <a:rPr lang="en-GB" b="1" dirty="0">
                <a:solidFill>
                  <a:srgbClr val="222222"/>
                </a:solidFill>
                <a:latin typeface="arial" panose="020B0604020202020204" pitchFamily="34" charset="0"/>
              </a:rPr>
              <a:t>2010</a:t>
            </a:r>
            <a:endParaRPr lang="en-GB" b="1" dirty="0"/>
          </a:p>
        </p:txBody>
      </p:sp>
      <p:sp>
        <p:nvSpPr>
          <p:cNvPr id="39" name="Arrow: Right 38">
            <a:extLst>
              <a:ext uri="{FF2B5EF4-FFF2-40B4-BE49-F238E27FC236}">
                <a16:creationId xmlns:a16="http://schemas.microsoft.com/office/drawing/2014/main" id="{8C2AFA56-5895-4DCB-AF36-3052D03ED59B}"/>
              </a:ext>
            </a:extLst>
          </p:cNvPr>
          <p:cNvSpPr/>
          <p:nvPr/>
        </p:nvSpPr>
        <p:spPr>
          <a:xfrm>
            <a:off x="3593194" y="1300891"/>
            <a:ext cx="1080120" cy="96950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14" descr="Image result for apache logo">
            <a:extLst>
              <a:ext uri="{FF2B5EF4-FFF2-40B4-BE49-F238E27FC236}">
                <a16:creationId xmlns:a16="http://schemas.microsoft.com/office/drawing/2014/main" id="{5EBD20BD-D020-4AE6-B91A-526D3AA472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5641" y="3350358"/>
            <a:ext cx="3295518" cy="1609998"/>
          </a:xfrm>
          <a:prstGeom prst="rect">
            <a:avLst/>
          </a:prstGeom>
          <a:noFill/>
          <a:extLst>
            <a:ext uri="{909E8E84-426E-40DD-AFC4-6F175D3DCCD1}">
              <a14:hiddenFill xmlns:a14="http://schemas.microsoft.com/office/drawing/2010/main">
                <a:solidFill>
                  <a:srgbClr val="FFFFFF"/>
                </a:solidFill>
              </a14:hiddenFill>
            </a:ext>
          </a:extLst>
        </p:spPr>
      </p:pic>
      <p:sp>
        <p:nvSpPr>
          <p:cNvPr id="41" name="Arrow: Right 40">
            <a:extLst>
              <a:ext uri="{FF2B5EF4-FFF2-40B4-BE49-F238E27FC236}">
                <a16:creationId xmlns:a16="http://schemas.microsoft.com/office/drawing/2014/main" id="{4FAAEEFD-E4C7-4028-8660-93FBBBB09B5D}"/>
              </a:ext>
            </a:extLst>
          </p:cNvPr>
          <p:cNvSpPr/>
          <p:nvPr/>
        </p:nvSpPr>
        <p:spPr>
          <a:xfrm>
            <a:off x="7452634" y="1325347"/>
            <a:ext cx="1080120" cy="96950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Right 41">
            <a:extLst>
              <a:ext uri="{FF2B5EF4-FFF2-40B4-BE49-F238E27FC236}">
                <a16:creationId xmlns:a16="http://schemas.microsoft.com/office/drawing/2014/main" id="{B078A319-D6E1-4C60-9186-3E765C71D536}"/>
              </a:ext>
            </a:extLst>
          </p:cNvPr>
          <p:cNvSpPr/>
          <p:nvPr/>
        </p:nvSpPr>
        <p:spPr>
          <a:xfrm>
            <a:off x="3310591" y="3670606"/>
            <a:ext cx="1080120" cy="96950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BBE95066-54C9-40D7-BD06-1ECD53B71B09}"/>
              </a:ext>
            </a:extLst>
          </p:cNvPr>
          <p:cNvSpPr/>
          <p:nvPr/>
        </p:nvSpPr>
        <p:spPr>
          <a:xfrm>
            <a:off x="4694823" y="4960356"/>
            <a:ext cx="2736303" cy="584775"/>
          </a:xfrm>
          <a:prstGeom prst="rect">
            <a:avLst/>
          </a:prstGeom>
        </p:spPr>
        <p:txBody>
          <a:bodyPr wrap="square">
            <a:spAutoFit/>
          </a:bodyPr>
          <a:lstStyle/>
          <a:p>
            <a:pPr algn="ctr"/>
            <a:r>
              <a:rPr lang="en-GB" sz="1600" dirty="0">
                <a:solidFill>
                  <a:srgbClr val="222222"/>
                </a:solidFill>
                <a:latin typeface="arial" panose="020B0604020202020204" pitchFamily="34" charset="0"/>
              </a:rPr>
              <a:t>Project donated to Apache Foundation</a:t>
            </a:r>
            <a:endParaRPr lang="en-GB" sz="1600" dirty="0"/>
          </a:p>
        </p:txBody>
      </p:sp>
      <p:sp>
        <p:nvSpPr>
          <p:cNvPr id="44" name="Rectangle 43">
            <a:extLst>
              <a:ext uri="{FF2B5EF4-FFF2-40B4-BE49-F238E27FC236}">
                <a16:creationId xmlns:a16="http://schemas.microsoft.com/office/drawing/2014/main" id="{071E5D2C-67DC-4927-8448-4FA47D50FC6F}"/>
              </a:ext>
            </a:extLst>
          </p:cNvPr>
          <p:cNvSpPr/>
          <p:nvPr/>
        </p:nvSpPr>
        <p:spPr>
          <a:xfrm>
            <a:off x="4524789" y="5525077"/>
            <a:ext cx="3076370" cy="369332"/>
          </a:xfrm>
          <a:prstGeom prst="rect">
            <a:avLst/>
          </a:prstGeom>
        </p:spPr>
        <p:txBody>
          <a:bodyPr wrap="square">
            <a:spAutoFit/>
          </a:bodyPr>
          <a:lstStyle/>
          <a:p>
            <a:pPr algn="ctr"/>
            <a:r>
              <a:rPr lang="en-GB" b="1" dirty="0">
                <a:solidFill>
                  <a:srgbClr val="222222"/>
                </a:solidFill>
                <a:latin typeface="arial" panose="020B0604020202020204" pitchFamily="34" charset="0"/>
              </a:rPr>
              <a:t>2013</a:t>
            </a:r>
            <a:endParaRPr lang="en-GB" b="1" dirty="0"/>
          </a:p>
        </p:txBody>
      </p:sp>
      <p:sp>
        <p:nvSpPr>
          <p:cNvPr id="45" name="Rectangle 44">
            <a:extLst>
              <a:ext uri="{FF2B5EF4-FFF2-40B4-BE49-F238E27FC236}">
                <a16:creationId xmlns:a16="http://schemas.microsoft.com/office/drawing/2014/main" id="{5EC9F623-D4DB-4C8F-8A00-A0F764F15985}"/>
              </a:ext>
            </a:extLst>
          </p:cNvPr>
          <p:cNvSpPr/>
          <p:nvPr/>
        </p:nvSpPr>
        <p:spPr>
          <a:xfrm>
            <a:off x="8095921" y="4960356"/>
            <a:ext cx="2736303" cy="584775"/>
          </a:xfrm>
          <a:prstGeom prst="rect">
            <a:avLst/>
          </a:prstGeom>
        </p:spPr>
        <p:txBody>
          <a:bodyPr wrap="square">
            <a:spAutoFit/>
          </a:bodyPr>
          <a:lstStyle/>
          <a:p>
            <a:pPr algn="ctr"/>
            <a:r>
              <a:rPr lang="en-GB" sz="1600" dirty="0" err="1">
                <a:solidFill>
                  <a:srgbClr val="222222"/>
                </a:solidFill>
                <a:latin typeface="arial" panose="020B0604020202020204" pitchFamily="34" charset="0"/>
              </a:rPr>
              <a:t>Databricks</a:t>
            </a:r>
            <a:r>
              <a:rPr lang="en-GB" sz="1600" dirty="0">
                <a:solidFill>
                  <a:srgbClr val="222222"/>
                </a:solidFill>
                <a:latin typeface="arial" panose="020B0604020202020204" pitchFamily="34" charset="0"/>
              </a:rPr>
              <a:t> founded by </a:t>
            </a:r>
            <a:r>
              <a:rPr lang="en-GB" sz="1600" dirty="0" err="1">
                <a:solidFill>
                  <a:srgbClr val="222222"/>
                </a:solidFill>
                <a:latin typeface="arial" panose="020B0604020202020204" pitchFamily="34" charset="0"/>
              </a:rPr>
              <a:t>Matei</a:t>
            </a:r>
            <a:endParaRPr lang="en-GB" sz="1600" dirty="0"/>
          </a:p>
        </p:txBody>
      </p:sp>
      <p:sp>
        <p:nvSpPr>
          <p:cNvPr id="46" name="Rectangle 45">
            <a:extLst>
              <a:ext uri="{FF2B5EF4-FFF2-40B4-BE49-F238E27FC236}">
                <a16:creationId xmlns:a16="http://schemas.microsoft.com/office/drawing/2014/main" id="{E5B96C8C-15F7-4EEC-82FB-04082B24E5A8}"/>
              </a:ext>
            </a:extLst>
          </p:cNvPr>
          <p:cNvSpPr/>
          <p:nvPr/>
        </p:nvSpPr>
        <p:spPr>
          <a:xfrm>
            <a:off x="7925887" y="5525076"/>
            <a:ext cx="3076370" cy="461665"/>
          </a:xfrm>
          <a:prstGeom prst="rect">
            <a:avLst/>
          </a:prstGeom>
        </p:spPr>
        <p:txBody>
          <a:bodyPr wrap="square">
            <a:spAutoFit/>
          </a:bodyPr>
          <a:lstStyle/>
          <a:p>
            <a:pPr algn="ctr"/>
            <a:r>
              <a:rPr lang="en-GB" b="1" dirty="0">
                <a:solidFill>
                  <a:srgbClr val="222222"/>
                </a:solidFill>
                <a:latin typeface="arial" panose="020B0604020202020204" pitchFamily="34" charset="0"/>
              </a:rPr>
              <a:t>2013</a:t>
            </a:r>
            <a:endParaRPr lang="en-GB" b="1" dirty="0"/>
          </a:p>
        </p:txBody>
      </p:sp>
      <p:pic>
        <p:nvPicPr>
          <p:cNvPr id="47" name="Picture 16" descr="Databricks logo.png">
            <a:extLst>
              <a:ext uri="{FF2B5EF4-FFF2-40B4-BE49-F238E27FC236}">
                <a16:creationId xmlns:a16="http://schemas.microsoft.com/office/drawing/2014/main" id="{C5031B82-2343-4517-BA3E-E33AF6B71C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7322" y="3515803"/>
            <a:ext cx="1333500" cy="133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8" name="Arrow: Right 47">
            <a:extLst>
              <a:ext uri="{FF2B5EF4-FFF2-40B4-BE49-F238E27FC236}">
                <a16:creationId xmlns:a16="http://schemas.microsoft.com/office/drawing/2014/main" id="{6CC00F27-5BE2-4AAC-B10F-7BE4DCD92CEC}"/>
              </a:ext>
            </a:extLst>
          </p:cNvPr>
          <p:cNvSpPr/>
          <p:nvPr/>
        </p:nvSpPr>
        <p:spPr>
          <a:xfrm>
            <a:off x="7601159" y="3697802"/>
            <a:ext cx="1080120" cy="96950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036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2" grpId="0"/>
      <p:bldP spid="33" grpId="0"/>
      <p:bldP spid="35" grpId="0"/>
      <p:bldP spid="36" grpId="0"/>
      <p:bldP spid="37" grpId="0"/>
      <p:bldP spid="38" grpId="0"/>
      <p:bldP spid="39" grpId="0" animBg="1"/>
      <p:bldP spid="41" grpId="0" animBg="1"/>
      <p:bldP spid="42" grpId="0" animBg="1"/>
      <p:bldP spid="43" grpId="0"/>
      <p:bldP spid="44" grpId="0"/>
      <p:bldP spid="45" grpId="0"/>
      <p:bldP spid="46" grpId="0"/>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A02C-ED2B-4336-9FB2-20A84285C14A}"/>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A5327DEA-6C2F-43AC-94B9-E795122E98EE}"/>
              </a:ext>
            </a:extLst>
          </p:cNvPr>
          <p:cNvSpPr>
            <a:spLocks noGrp="1"/>
          </p:cNvSpPr>
          <p:nvPr>
            <p:ph idx="1"/>
          </p:nvPr>
        </p:nvSpPr>
        <p:spPr/>
        <p:txBody>
          <a:bodyPr/>
          <a:lstStyle/>
          <a:p>
            <a:endParaRPr lang="en-GB"/>
          </a:p>
        </p:txBody>
      </p:sp>
      <p:pic>
        <p:nvPicPr>
          <p:cNvPr id="4" name="Picture 4" descr="Scala (programming language) - Wikipedia">
            <a:extLst>
              <a:ext uri="{FF2B5EF4-FFF2-40B4-BE49-F238E27FC236}">
                <a16:creationId xmlns:a16="http://schemas.microsoft.com/office/drawing/2014/main" id="{1BA5DD02-3CCB-402F-98D0-A9AB09D76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84" y="1857115"/>
            <a:ext cx="6745228" cy="276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7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52343</TotalTime>
  <Words>1099</Words>
  <Application>Microsoft Office PowerPoint</Application>
  <PresentationFormat>Widescreen</PresentationFormat>
  <Paragraphs>145</Paragraphs>
  <Slides>34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vt:lpstr>
      <vt:lpstr>Calibri</vt:lpstr>
      <vt:lpstr>Calibri Light</vt:lpstr>
      <vt:lpstr>Celestial</vt:lpstr>
      <vt:lpstr>Taking the Scary out of Scala</vt:lpstr>
      <vt:lpstr>Who am I?</vt:lpstr>
      <vt:lpstr>What makes me tick?</vt:lpstr>
      <vt:lpstr>MEETups and Community Groups</vt:lpstr>
      <vt:lpstr>What are we going to do………</vt:lpstr>
      <vt:lpstr>WHY?</vt:lpstr>
      <vt:lpstr>PowerPoint Presentation</vt:lpstr>
      <vt:lpstr>PowerPoint Presentation</vt:lpstr>
      <vt:lpstr>PowerPoint Presentation</vt:lpstr>
      <vt:lpstr>What is Scala?</vt:lpstr>
      <vt:lpstr>PowerPoint Presentation</vt:lpstr>
      <vt:lpstr>The ultimate  teaching language?</vt:lpstr>
      <vt:lpstr>Who Uses scala</vt:lpstr>
      <vt:lpstr>Software written in scala </vt:lpstr>
      <vt:lpstr>But still, why bother….</vt:lpstr>
      <vt:lpstr>PowerPoint Presentation</vt:lpstr>
      <vt:lpstr>Basics of Scala  What are we going to look at?</vt:lpstr>
      <vt:lpstr>Code demo’s</vt:lpstr>
      <vt:lpstr>Case classes</vt:lpstr>
      <vt:lpstr>Case classes</vt:lpstr>
      <vt:lpstr>PowerPoint Presentation</vt:lpstr>
      <vt:lpstr>The NULL Mistake</vt:lpstr>
      <vt:lpstr>How does Scala handle Nulls: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Programming: Monads</vt:lpstr>
      <vt:lpstr>Summary</vt:lpstr>
      <vt:lpstr>Useful links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86</cp:revision>
  <dcterms:created xsi:type="dcterms:W3CDTF">2019-09-27T13:28:28Z</dcterms:created>
  <dcterms:modified xsi:type="dcterms:W3CDTF">2020-06-25T08:17:38Z</dcterms:modified>
</cp:coreProperties>
</file>